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F5A5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1828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F5A524"/>
                </a:solidFill>
                <a:latin typeface="Aptos"/>
              </a:rPr>
              <a:t>A PRESENTATION BY YOUR NAME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2377440"/>
            <a:ext cx="822960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F1F1F"/>
                </a:solidFill>
                <a:latin typeface="Aptos Display"/>
              </a:rPr>
              <a:t>Your headline goes here.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502920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0" i="1">
                <a:solidFill>
                  <a:srgbClr val="6B6760"/>
                </a:solidFill>
                <a:latin typeface="Aptos"/>
              </a:rPr>
              <a:t>A short, useful subtitle that frames what this deck is about.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6248400"/>
            <a:ext cx="609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B6760"/>
                </a:solidFill>
                <a:latin typeface="Aptos"/>
              </a:rPr>
              <a:t>THE BASIC  ·  VOL. 01  ·  NO. 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F5A5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B6760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F5A524"/>
                </a:solidFill>
                <a:latin typeface="Aptos"/>
              </a:rPr>
              <a:t>02  /  08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2133600"/>
            <a:ext cx="35052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2000"/>
              </a:lnSpc>
            </a:pPr>
            <a:r>
              <a:rPr sz="16000" b="1" i="0">
                <a:solidFill>
                  <a:srgbClr val="F5A524"/>
                </a:solidFill>
                <a:latin typeface="Aptos Display"/>
              </a:rPr>
              <a:t>01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14800" y="3078480"/>
            <a:ext cx="5334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F5A524"/>
                </a:solidFill>
                <a:latin typeface="Aptos"/>
              </a:rPr>
              <a:t>SECTION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0" y="3444240"/>
            <a:ext cx="6858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F1F1F"/>
                </a:solidFill>
                <a:latin typeface="Aptos Display"/>
              </a:rPr>
              <a:t>Section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F5A5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1737360"/>
            <a:ext cx="548640" cy="30480"/>
          </a:xfrm>
          <a:prstGeom prst="rect">
            <a:avLst/>
          </a:prstGeom>
          <a:solidFill>
            <a:srgbClr val="F5A5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B6760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F5A524"/>
                </a:solidFill>
                <a:latin typeface="Aptos"/>
              </a:rPr>
              <a:t>03  /  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0972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F1F1F"/>
                </a:solidFill>
                <a:latin typeface="Aptos Display"/>
              </a:rPr>
              <a:t>Slide title goes here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0116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6B6760"/>
                </a:solidFill>
                <a:latin typeface="Aptos"/>
              </a:rPr>
              <a:t>A one-sentence lead that summarizes the slide in plain language.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89560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F1F1F"/>
                </a:solidFill>
                <a:latin typeface="Aptos"/>
              </a:rPr>
              <a:t>▪   First key point — keep it to one idea per line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3070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F1F1F"/>
                </a:solidFill>
                <a:latin typeface="Aptos"/>
              </a:rPr>
              <a:t>▪   Second key point — strong verbs, short clauses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7185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F1F1F"/>
                </a:solidFill>
                <a:latin typeface="Aptos"/>
              </a:rPr>
              <a:t>▪   Third key point — pair with a supporting detail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13004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F1F1F"/>
                </a:solidFill>
                <a:latin typeface="Aptos"/>
              </a:rPr>
              <a:t>▪   Fourth key point — drop bullets you don’t need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F5A5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1737360"/>
            <a:ext cx="548640" cy="30480"/>
          </a:xfrm>
          <a:prstGeom prst="rect">
            <a:avLst/>
          </a:prstGeom>
          <a:solidFill>
            <a:srgbClr val="F5A5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088380" y="2377440"/>
            <a:ext cx="15240" cy="3200400"/>
          </a:xfrm>
          <a:prstGeom prst="rect">
            <a:avLst/>
          </a:prstGeom>
          <a:solidFill>
            <a:srgbClr val="ECE6D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B6760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F5A524"/>
                </a:solidFill>
                <a:latin typeface="Aptos"/>
              </a:rPr>
              <a:t>04  /  08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0972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F1F1F"/>
                </a:solidFill>
                <a:latin typeface="Aptos Display"/>
              </a:rPr>
              <a:t>Compare two things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377440"/>
            <a:ext cx="5029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F5A524"/>
                </a:solidFill>
                <a:latin typeface="Aptos"/>
              </a:rPr>
              <a:t>OPTION 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274320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F1F1F"/>
                </a:solidFill>
                <a:latin typeface="Aptos Display"/>
              </a:rPr>
              <a:t>Left column heading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657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F1F1F"/>
                </a:solidFill>
                <a:latin typeface="Aptos"/>
              </a:rPr>
              <a:t>▪   Supporting point one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038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F1F1F"/>
                </a:solidFill>
                <a:latin typeface="Aptos"/>
              </a:rPr>
              <a:t>▪   Supporting point two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419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F1F1F"/>
                </a:solidFill>
                <a:latin typeface="Aptos"/>
              </a:rPr>
              <a:t>▪   Supporting point three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22720" y="2377440"/>
            <a:ext cx="5029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F5A524"/>
                </a:solidFill>
                <a:latin typeface="Aptos"/>
              </a:rPr>
              <a:t>OPTION 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22720" y="274320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F1F1F"/>
                </a:solidFill>
                <a:latin typeface="Aptos Display"/>
              </a:rPr>
              <a:t>Right column heading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22720" y="3657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F1F1F"/>
                </a:solidFill>
                <a:latin typeface="Aptos"/>
              </a:rPr>
              <a:t>▪   Supporting point one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22720" y="4038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F1F1F"/>
                </a:solidFill>
                <a:latin typeface="Aptos"/>
              </a:rPr>
              <a:t>▪   Supporting point two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22720" y="441960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F1F1F"/>
                </a:solidFill>
                <a:latin typeface="Aptos"/>
              </a:rPr>
              <a:t>▪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F5A5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1737360"/>
            <a:ext cx="548640" cy="30480"/>
          </a:xfrm>
          <a:prstGeom prst="rect">
            <a:avLst/>
          </a:prstGeom>
          <a:solidFill>
            <a:srgbClr val="F5A5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2377440"/>
            <a:ext cx="6858000" cy="3291840"/>
          </a:xfrm>
          <a:prstGeom prst="rect">
            <a:avLst/>
          </a:prstGeom>
          <a:solidFill>
            <a:srgbClr val="ECE6D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B6760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F5A524"/>
                </a:solidFill>
                <a:latin typeface="Aptos"/>
              </a:rPr>
              <a:t>05  /  08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0972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F1F1F"/>
                </a:solidFill>
                <a:latin typeface="Aptos Display"/>
              </a:rPr>
              <a:t>Image + caption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886200"/>
            <a:ext cx="6858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6B6760"/>
                </a:solidFill>
                <a:latin typeface="Aptos"/>
              </a:rPr>
              <a:t>Replace with your image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0" y="2377440"/>
            <a:ext cx="37338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F5A524"/>
                </a:solidFill>
                <a:latin typeface="Aptos"/>
              </a:rPr>
              <a:t>CAPTION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2743200"/>
            <a:ext cx="37338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000" b="1" i="0">
                <a:solidFill>
                  <a:srgbClr val="1F1F1F"/>
                </a:solidFill>
                <a:latin typeface="Aptos Display"/>
              </a:rPr>
              <a:t>A clear caption that tells the reader what the image shows.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72400" y="4358640"/>
            <a:ext cx="3733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B6760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F5A5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B6760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F5A524"/>
                </a:solidFill>
                <a:latin typeface="Aptos"/>
              </a:rPr>
              <a:t>06  /  08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18288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F5A524"/>
                </a:solidFill>
                <a:latin typeface="Georgia"/>
              </a:rPr>
              <a:t>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3962400"/>
            <a:ext cx="100584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200" b="0" i="1">
                <a:solidFill>
                  <a:srgbClr val="1F1F1F"/>
                </a:solidFill>
                <a:latin typeface="Aptos Display"/>
              </a:rPr>
              <a:t>Use this slide for a punchy quote that frames a key idea or transition.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560832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6B6760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F5A5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1737360"/>
            <a:ext cx="548640" cy="30480"/>
          </a:xfrm>
          <a:prstGeom prst="rect">
            <a:avLst/>
          </a:prstGeom>
          <a:solidFill>
            <a:srgbClr val="F5A5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48640" y="289560"/>
            <a:ext cx="457200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B6760"/>
                </a:solidFill>
                <a:latin typeface="Aptos"/>
              </a:rPr>
              <a:t>THE BASIC  ·  APOLLO’S TEMPLATES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289560"/>
            <a:ext cx="2499360" cy="18288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000" b="1" i="0" spc="200">
                <a:solidFill>
                  <a:srgbClr val="F5A524"/>
                </a:solidFill>
                <a:latin typeface="Aptos"/>
              </a:rPr>
              <a:t>07  /  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097280"/>
            <a:ext cx="990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F1F1F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926080"/>
            <a:ext cx="32004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B5740E"/>
                </a:solidFill>
                <a:latin typeface="Aptos Display"/>
              </a:rPr>
              <a:t>87%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023360"/>
            <a:ext cx="3200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F1F1F"/>
                </a:solidFill>
                <a:latin typeface="Aptos Display"/>
              </a:rPr>
              <a:t>Outcome metric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38912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B6760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80560" y="2926080"/>
            <a:ext cx="32004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B5740E"/>
                </a:solidFill>
                <a:latin typeface="Aptos Display"/>
              </a:rPr>
              <a:t>3.4×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80560" y="4023360"/>
            <a:ext cx="3200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F1F1F"/>
                </a:solidFill>
                <a:latin typeface="Aptos Display"/>
              </a:rPr>
              <a:t>Improvement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80560" y="438912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B6760"/>
                </a:solidFill>
                <a:latin typeface="Aptos"/>
              </a:rPr>
              <a:t>What you compared against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321040" y="2926080"/>
            <a:ext cx="32004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0">
                <a:solidFill>
                  <a:srgbClr val="B5740E"/>
                </a:solidFill>
                <a:latin typeface="Aptos Display"/>
              </a:rPr>
              <a:t>$1.2M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21040" y="4023360"/>
            <a:ext cx="3200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F1F1F"/>
                </a:solidFill>
                <a:latin typeface="Aptos Display"/>
              </a:rPr>
              <a:t>Impact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21040" y="438912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6B6760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548640" y="502920"/>
            <a:ext cx="11094720" cy="22860"/>
          </a:xfrm>
          <a:prstGeom prst="rect">
            <a:avLst/>
          </a:prstGeom>
          <a:solidFill>
            <a:srgbClr val="F5A52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182880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F5A524"/>
                </a:solidFill>
                <a:latin typeface="Aptos"/>
              </a:rPr>
              <a:t>QUESTIONS &amp; DISCUSSION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2286000"/>
            <a:ext cx="99060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1F1F1F"/>
                </a:solidFill>
                <a:latin typeface="Aptos Display"/>
              </a:rPr>
              <a:t>Thank you.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411480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F5A524"/>
                </a:solidFill>
                <a:latin typeface="Aptos"/>
              </a:rPr>
              <a:t>GET IN TOUCH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44805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1F1F1F"/>
                </a:solidFill>
                <a:latin typeface="Aptos"/>
              </a:rPr>
              <a:t>your.name@example.com    ·    yourwebsite.com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6248400"/>
            <a:ext cx="4572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6B6760"/>
                </a:solidFill>
                <a:latin typeface="Aptos"/>
              </a:rPr>
              <a:t>THE BASIC  ·  FIN.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Basic — Onyx &amp; Saffron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