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022080" y="0"/>
            <a:ext cx="2438400" cy="533400"/>
          </a:xfrm>
          <a:prstGeom prst="rect">
            <a:avLst/>
          </a:prstGeom>
          <a:solidFill>
            <a:srgbClr val="15803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09600" y="2346960"/>
            <a:ext cx="35052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lo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5105400"/>
            <a:ext cx="39624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022080" y="182880"/>
            <a:ext cx="2438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200" b="1" i="0" spc="220">
                <a:solidFill>
                  <a:srgbClr val="FFFFFF"/>
                </a:solidFill>
                <a:latin typeface="Aptos"/>
              </a:rPr>
              <a:t>COURSE MATERIAL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4201A"/>
                </a:solidFill>
                <a:latin typeface="Aptos"/>
              </a:rPr>
              <a:t>A LESSON BY YOUR NAME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926080"/>
            <a:ext cx="8229600" cy="2133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4201A"/>
                </a:solidFill>
                <a:latin typeface="Aptos Display"/>
              </a:rPr>
              <a:t>Your lesson title 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18160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1">
                <a:solidFill>
                  <a:srgbClr val="6B7A6E"/>
                </a:solidFill>
                <a:latin typeface="Aptos"/>
              </a:rPr>
              <a:t>A short, useful subtitle that frames what this lesson is about.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24840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7A6E"/>
                </a:solidFill>
                <a:latin typeface="Aptos"/>
              </a:rPr>
              <a:t>COURSEBOOK  ·  VOL. 01  ·  LESSON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86EFA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151120" y="3048000"/>
            <a:ext cx="12192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5803D"/>
                </a:solidFill>
                <a:latin typeface="Aptos"/>
              </a:rPr>
              <a:t>MODULE · 02 /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22479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15803D"/>
                </a:solidFill>
                <a:latin typeface="Aptos Display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81600" y="307848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5803D"/>
                </a:solidFill>
                <a:latin typeface="Aptos"/>
              </a:rPr>
              <a:t>MODULE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81600" y="3444240"/>
            <a:ext cx="609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201A"/>
                </a:solidFill>
                <a:latin typeface="Aptos Display"/>
              </a:rPr>
              <a:t>Module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86EFA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5803D"/>
                </a:solidFill>
                <a:latin typeface="Aptos"/>
              </a:rPr>
              <a:t>LESSON · 03 /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201A"/>
                </a:solidFill>
                <a:latin typeface="Aptos Display"/>
              </a:rPr>
              <a:t>Lesson title goes here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0" y="24688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B7A6E"/>
                </a:solidFill>
                <a:latin typeface="Aptos"/>
              </a:rPr>
              <a:t>A one-sentence overview that summarizes today’s key idea.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4000" y="33832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201A"/>
                </a:solidFill>
                <a:latin typeface="Aptos"/>
              </a:rPr>
              <a:t>✓   Learning objective one — explain the core concept in plain words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38404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201A"/>
                </a:solidFill>
                <a:latin typeface="Aptos"/>
              </a:rPr>
              <a:t>✓   Learning objective two — give a clear example students can recall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42976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201A"/>
                </a:solidFill>
                <a:latin typeface="Aptos"/>
              </a:rPr>
              <a:t>✓   Learning objective three — connect the idea to prior knowledge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47548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201A"/>
                </a:solidFill>
                <a:latin typeface="Aptos"/>
              </a:rPr>
              <a:t>✓   Learning objective four — set up the next lesson or practice activity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86EFA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93520" y="2956560"/>
            <a:ext cx="15240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071360" y="2956560"/>
            <a:ext cx="15240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705600" y="2987040"/>
            <a:ext cx="15240" cy="2895600"/>
          </a:xfrm>
          <a:prstGeom prst="rect">
            <a:avLst/>
          </a:prstGeom>
          <a:solidFill>
            <a:srgbClr val="E2E8D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5803D"/>
                </a:solidFill>
                <a:latin typeface="Aptos"/>
              </a:rPr>
              <a:t>COMPARE · 04 / 08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201A"/>
                </a:solidFill>
                <a:latin typeface="Aptos Display"/>
              </a:rPr>
              <a:t>Compare two concepts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2987040"/>
            <a:ext cx="472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5803D"/>
                </a:solidFill>
                <a:latin typeface="Aptos"/>
              </a:rPr>
              <a:t>CONCEPT 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3352800"/>
            <a:ext cx="4724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4201A"/>
                </a:solidFill>
                <a:latin typeface="Aptos Display"/>
              </a:rPr>
              <a:t>Left concept heading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4267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✓   Supporting point one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648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✓   Supporting point two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5029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✓   Supporting point three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01840" y="2987040"/>
            <a:ext cx="4267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5803D"/>
                </a:solidFill>
                <a:latin typeface="Aptos"/>
              </a:rPr>
              <a:t>CONCEPT 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01840" y="3352800"/>
            <a:ext cx="4267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4201A"/>
                </a:solidFill>
                <a:latin typeface="Aptos Display"/>
              </a:rPr>
              <a:t>Right concept heading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01840" y="4267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✓   Supporting point one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01840" y="4648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✓   Supporting point two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01840" y="5029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✓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86EFA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0" y="2987040"/>
            <a:ext cx="6248400" cy="2895600"/>
          </a:xfrm>
          <a:prstGeom prst="rect">
            <a:avLst/>
          </a:prstGeom>
          <a:solidFill>
            <a:srgbClr val="E2E8D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 rot="20100000">
            <a:off x="1356360" y="2880360"/>
            <a:ext cx="685800" cy="213360"/>
          </a:xfrm>
          <a:prstGeom prst="rect">
            <a:avLst/>
          </a:prstGeom>
          <a:solidFill>
            <a:srgbClr val="15803D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 rot="1500000">
            <a:off x="7239000" y="2880360"/>
            <a:ext cx="685800" cy="213360"/>
          </a:xfrm>
          <a:prstGeom prst="rect">
            <a:avLst/>
          </a:prstGeom>
          <a:solidFill>
            <a:srgbClr val="15803D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 rot="1500000">
            <a:off x="1356360" y="5775960"/>
            <a:ext cx="685800" cy="213360"/>
          </a:xfrm>
          <a:prstGeom prst="rect">
            <a:avLst/>
          </a:prstGeom>
          <a:solidFill>
            <a:srgbClr val="15803D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 rot="20100000">
            <a:off x="7239000" y="5775960"/>
            <a:ext cx="685800" cy="213360"/>
          </a:xfrm>
          <a:prstGeom prst="rect">
            <a:avLst/>
          </a:prstGeom>
          <a:solidFill>
            <a:srgbClr val="15803D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99120" y="2956560"/>
            <a:ext cx="12192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5803D"/>
                </a:solidFill>
                <a:latin typeface="Aptos"/>
              </a:rPr>
              <a:t>FIGURE · 05 / 08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201A"/>
                </a:solidFill>
                <a:latin typeface="Aptos Display"/>
              </a:rPr>
              <a:t>Image + caption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251960"/>
            <a:ext cx="6248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6B7A6E"/>
                </a:solidFill>
                <a:latin typeface="Aptos"/>
              </a:rPr>
              <a:t>Replace with your image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0" y="2987040"/>
            <a:ext cx="3276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5803D"/>
                </a:solidFill>
                <a:latin typeface="Aptos"/>
              </a:rPr>
              <a:t>FIGURE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0" y="3352800"/>
            <a:ext cx="32766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14201A"/>
                </a:solidFill>
                <a:latin typeface="Aptos Display"/>
              </a:rPr>
              <a:t>A clear caption that tells the student what the image shows.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0" y="4876800"/>
            <a:ext cx="32766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7A6E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86EFA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5803D"/>
                </a:solidFill>
                <a:latin typeface="Aptos"/>
              </a:rPr>
              <a:t>QUOTE · 06 / 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15803D"/>
                </a:solidFill>
                <a:latin typeface="Georgia"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3535680"/>
            <a:ext cx="9753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14201A"/>
                </a:solidFill>
                <a:latin typeface="Aptos Display"/>
              </a:rPr>
              <a:t>Use this slide for a key insight or famous quotation that frames the lesson.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B7A6E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86EFA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22860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950720" y="3108960"/>
            <a:ext cx="7620" cy="2133600"/>
          </a:xfrm>
          <a:prstGeom prst="rect">
            <a:avLst/>
          </a:prstGeom>
          <a:solidFill>
            <a:srgbClr val="86EFAC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1798320" y="3215640"/>
            <a:ext cx="685800" cy="18288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481584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242560" y="3108960"/>
            <a:ext cx="7620" cy="2133600"/>
          </a:xfrm>
          <a:prstGeom prst="rect">
            <a:avLst/>
          </a:prstGeom>
          <a:solidFill>
            <a:srgbClr val="86EFAC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5090160" y="3215640"/>
            <a:ext cx="685800" cy="18288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0768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534400" y="3108960"/>
            <a:ext cx="7620" cy="2133600"/>
          </a:xfrm>
          <a:prstGeom prst="rect">
            <a:avLst/>
          </a:prstGeom>
          <a:solidFill>
            <a:srgbClr val="86EFAC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382000" y="3215640"/>
            <a:ext cx="685800" cy="18288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5803D"/>
                </a:solidFill>
                <a:latin typeface="Aptos"/>
              </a:rPr>
              <a:t>DATA · 07 / 08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201A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8976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5803D"/>
                </a:solidFill>
                <a:latin typeface="Aptos"/>
              </a:rPr>
              <a:t>RESULT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6784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4532D"/>
                </a:solidFill>
                <a:latin typeface="Aptos Display"/>
              </a:rPr>
              <a:t>87%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8976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4201A"/>
                </a:solidFill>
                <a:latin typeface="Aptos Display"/>
              </a:rPr>
              <a:t>Outcome metric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8976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B7A6E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8160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5803D"/>
                </a:solidFill>
                <a:latin typeface="Aptos"/>
              </a:rPr>
              <a:t>GROWTH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5968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4532D"/>
                </a:solidFill>
                <a:latin typeface="Aptos Display"/>
              </a:rPr>
              <a:t>3.4×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8160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4201A"/>
                </a:solidFill>
                <a:latin typeface="Aptos Display"/>
              </a:rPr>
              <a:t>Improvement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8160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B7A6E"/>
                </a:solidFill>
                <a:latin typeface="Aptos"/>
              </a:rPr>
              <a:t>What you compared against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47344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5803D"/>
                </a:solidFill>
                <a:latin typeface="Aptos"/>
              </a:rPr>
              <a:t>IMPACT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35152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4532D"/>
                </a:solidFill>
                <a:latin typeface="Aptos Display"/>
              </a:rPr>
              <a:t>$1.2M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47344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4201A"/>
                </a:solidFill>
                <a:latin typeface="Aptos Display"/>
              </a:rPr>
              <a:t>Annual savings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47344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B7A6E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022080" y="0"/>
            <a:ext cx="2438400" cy="533400"/>
          </a:xfrm>
          <a:prstGeom prst="rect">
            <a:avLst/>
          </a:prstGeom>
          <a:solidFill>
            <a:srgbClr val="0E749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09600" y="2346960"/>
            <a:ext cx="44196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lo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4876800"/>
            <a:ext cx="25908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022080" y="182880"/>
            <a:ext cx="2438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200" b="1" i="0" spc="220">
                <a:solidFill>
                  <a:srgbClr val="FFFFFF"/>
                </a:solidFill>
                <a:latin typeface="Aptos"/>
              </a:rPr>
              <a:t>DISCUSSION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4201A"/>
                </a:solidFill>
                <a:latin typeface="Aptos"/>
              </a:rPr>
              <a:t>QUESTIONS &amp; DISCUSSION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804160"/>
            <a:ext cx="9906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14201A"/>
                </a:solidFill>
                <a:latin typeface="Aptos Display"/>
              </a:rPr>
              <a:t>Thank you.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0292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5803D"/>
                </a:solidFill>
                <a:latin typeface="Aptos"/>
              </a:rPr>
              <a:t>GET IN TOUCH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53949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14201A"/>
                </a:solidFill>
                <a:latin typeface="Aptos"/>
              </a:rPr>
              <a:t>your.name@example.com    ·    yourschool.edu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7A6E"/>
                </a:solidFill>
                <a:latin typeface="Aptos"/>
              </a:rPr>
              <a:t>COURSEBOOK  ·  DISMISSED.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Coursebook — Forest Green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