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template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3" Type="http://schemas.openxmlformats.org/officeDocument/2006/relationships/image" Target="../media/image3.png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3" Type="http://schemas.openxmlformats.org/officeDocument/2006/relationships/image" Target="../media/image3.png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3" Type="http://schemas.openxmlformats.org/officeDocument/2006/relationships/image" Target="../media/image3.png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3" Type="http://schemas.openxmlformats.org/officeDocument/2006/relationships/image" Target="../media/image3.png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4F7F0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9022080" y="0"/>
            <a:ext cx="2438400" cy="533400"/>
          </a:xfrm>
          <a:prstGeom prst="rect">
            <a:avLst/>
          </a:prstGeom>
          <a:solidFill>
            <a:srgbClr val="4D7C0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609600" y="2346960"/>
            <a:ext cx="3505200" cy="243840"/>
          </a:xfrm>
          <a:prstGeom prst="rect">
            <a:avLst/>
          </a:prstGeom>
          <a:solidFill>
            <a:srgbClr val="DCFCE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4" name="Picture 3" descr="scribble-lon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0080" y="5105400"/>
            <a:ext cx="3962400" cy="10668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9022080" y="182880"/>
            <a:ext cx="24384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ctr">
              <a:lnSpc>
                <a:spcPct val="120000"/>
              </a:lnSpc>
            </a:pPr>
            <a:r>
              <a:rPr sz="1200" b="1" i="0" spc="220">
                <a:solidFill>
                  <a:srgbClr val="FFFFFF"/>
                </a:solidFill>
                <a:latin typeface="Aptos"/>
              </a:rPr>
              <a:t>COURSE MATERIAL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40080" y="2377440"/>
            <a:ext cx="6858000" cy="2743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00">
                <a:solidFill>
                  <a:srgbClr val="1A2E1F"/>
                </a:solidFill>
                <a:latin typeface="Aptos"/>
              </a:rPr>
              <a:t>A LESSON BY YOUR NAME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0080" y="2926080"/>
            <a:ext cx="8229600" cy="2133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0000"/>
              </a:lnSpc>
            </a:pPr>
            <a:r>
              <a:rPr sz="6400" b="1" i="0">
                <a:solidFill>
                  <a:srgbClr val="1A2E1F"/>
                </a:solidFill>
                <a:latin typeface="Aptos Display"/>
              </a:rPr>
              <a:t>Your lesson title goes here.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0080" y="5181600"/>
            <a:ext cx="91440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2200" b="0" i="1">
                <a:solidFill>
                  <a:srgbClr val="5C6E55"/>
                </a:solidFill>
                <a:latin typeface="Aptos"/>
              </a:rPr>
              <a:t>A short, useful subtitle that frames what this lesson is about.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080" y="6248400"/>
            <a:ext cx="6096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000" b="0" i="0" spc="220">
                <a:solidFill>
                  <a:srgbClr val="5C6E55"/>
                </a:solidFill>
                <a:latin typeface="Aptos"/>
              </a:rPr>
              <a:t>COURSEBOOK  ·  VOL. 01  ·  LESSON 01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4F7F0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ruled-pap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219200" y="0"/>
            <a:ext cx="15240" cy="6858000"/>
          </a:xfrm>
          <a:prstGeom prst="rect">
            <a:avLst/>
          </a:prstGeom>
          <a:solidFill>
            <a:srgbClr val="BBF7D0">
              <a:alpha val="70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ectangle 3"/>
          <p:cNvSpPr/>
          <p:nvPr/>
        </p:nvSpPr>
        <p:spPr>
          <a:xfrm>
            <a:off x="5151120" y="3048000"/>
            <a:ext cx="1219200" cy="243840"/>
          </a:xfrm>
          <a:prstGeom prst="rect">
            <a:avLst/>
          </a:prstGeom>
          <a:solidFill>
            <a:srgbClr val="DCFCE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9144000" y="426720"/>
            <a:ext cx="240792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200" b="1" i="0" spc="160">
                <a:solidFill>
                  <a:srgbClr val="4D7C0F"/>
                </a:solidFill>
                <a:latin typeface="Aptos"/>
              </a:rPr>
              <a:t>MODULE · 02 / 08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524000" y="2247900"/>
            <a:ext cx="3505200" cy="2590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92000"/>
              </a:lnSpc>
            </a:pPr>
            <a:r>
              <a:rPr sz="16000" b="1" i="0">
                <a:solidFill>
                  <a:srgbClr val="4D7C0F"/>
                </a:solidFill>
                <a:latin typeface="Aptos Display"/>
              </a:rPr>
              <a:t>01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181600" y="3078480"/>
            <a:ext cx="5334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00">
                <a:solidFill>
                  <a:srgbClr val="4D7C0F"/>
                </a:solidFill>
                <a:latin typeface="Aptos"/>
              </a:rPr>
              <a:t>MODULE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181600" y="3444240"/>
            <a:ext cx="60960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3600" b="1" i="0">
                <a:solidFill>
                  <a:srgbClr val="1A2E1F"/>
                </a:solidFill>
                <a:latin typeface="Aptos Display"/>
              </a:rPr>
              <a:t>Module title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4F7F0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ruled-pap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219200" y="0"/>
            <a:ext cx="15240" cy="6858000"/>
          </a:xfrm>
          <a:prstGeom prst="rect">
            <a:avLst/>
          </a:prstGeom>
          <a:solidFill>
            <a:srgbClr val="BBF7D0">
              <a:alpha val="70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4" name="Picture 3" descr="scribble-shor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2164080"/>
            <a:ext cx="1981200" cy="10668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9144000" y="426720"/>
            <a:ext cx="240792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200" b="1" i="0" spc="160">
                <a:solidFill>
                  <a:srgbClr val="4D7C0F"/>
                </a:solidFill>
                <a:latin typeface="Aptos"/>
              </a:rPr>
              <a:t>LESSON · 03 / 08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524000" y="1554480"/>
            <a:ext cx="91440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3600" b="1" i="0">
                <a:solidFill>
                  <a:srgbClr val="1A2E1F"/>
                </a:solidFill>
                <a:latin typeface="Aptos Display"/>
              </a:rPr>
              <a:t>Lesson title goes here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524000" y="2468880"/>
            <a:ext cx="91440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35000"/>
              </a:lnSpc>
            </a:pPr>
            <a:r>
              <a:rPr sz="2000" b="0" i="1">
                <a:solidFill>
                  <a:srgbClr val="5C6E55"/>
                </a:solidFill>
                <a:latin typeface="Aptos"/>
              </a:rPr>
              <a:t>A one-sentence overview that summarizes today’s key idea.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524000" y="3383280"/>
            <a:ext cx="99060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0" i="0">
                <a:solidFill>
                  <a:srgbClr val="1A2E1F"/>
                </a:solidFill>
                <a:latin typeface="Aptos"/>
              </a:rPr>
              <a:t>✓   Learning objective one — explain the core concept in plain words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524000" y="3840480"/>
            <a:ext cx="99060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0" i="0">
                <a:solidFill>
                  <a:srgbClr val="1A2E1F"/>
                </a:solidFill>
                <a:latin typeface="Aptos"/>
              </a:rPr>
              <a:t>✓   Learning objective two — give a clear example students can recall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524000" y="4297680"/>
            <a:ext cx="99060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0" i="0">
                <a:solidFill>
                  <a:srgbClr val="1A2E1F"/>
                </a:solidFill>
                <a:latin typeface="Aptos"/>
              </a:rPr>
              <a:t>✓   Learning objective three — connect the idea to prior knowledge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524000" y="4754880"/>
            <a:ext cx="99060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0" i="0">
                <a:solidFill>
                  <a:srgbClr val="1A2E1F"/>
                </a:solidFill>
                <a:latin typeface="Aptos"/>
              </a:rPr>
              <a:t>✓   Learning objective four — set up the next lesson or practice activity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4F7F0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ruled-pap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219200" y="0"/>
            <a:ext cx="15240" cy="6858000"/>
          </a:xfrm>
          <a:prstGeom prst="rect">
            <a:avLst/>
          </a:prstGeom>
          <a:solidFill>
            <a:srgbClr val="BBF7D0">
              <a:alpha val="70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4" name="Picture 3" descr="scribble-shor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2164080"/>
            <a:ext cx="1981200" cy="10668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493520" y="2956560"/>
            <a:ext cx="1524000" cy="243840"/>
          </a:xfrm>
          <a:prstGeom prst="rect">
            <a:avLst/>
          </a:prstGeom>
          <a:solidFill>
            <a:srgbClr val="DCFCE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7071360" y="2956560"/>
            <a:ext cx="1524000" cy="243840"/>
          </a:xfrm>
          <a:prstGeom prst="rect">
            <a:avLst/>
          </a:prstGeom>
          <a:solidFill>
            <a:srgbClr val="DCFCE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Rectangle 6"/>
          <p:cNvSpPr/>
          <p:nvPr/>
        </p:nvSpPr>
        <p:spPr>
          <a:xfrm>
            <a:off x="6705600" y="2987040"/>
            <a:ext cx="15240" cy="2895600"/>
          </a:xfrm>
          <a:prstGeom prst="rect">
            <a:avLst/>
          </a:prstGeom>
          <a:solidFill>
            <a:srgbClr val="DDE5D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9144000" y="426720"/>
            <a:ext cx="240792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200" b="1" i="0" spc="160">
                <a:solidFill>
                  <a:srgbClr val="4D7C0F"/>
                </a:solidFill>
                <a:latin typeface="Aptos"/>
              </a:rPr>
              <a:t>COMPARE · 04 / 08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524000" y="1554480"/>
            <a:ext cx="91440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3600" b="1" i="0">
                <a:solidFill>
                  <a:srgbClr val="1A2E1F"/>
                </a:solidFill>
                <a:latin typeface="Aptos Display"/>
              </a:rPr>
              <a:t>Compare two concepts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524000" y="2987040"/>
            <a:ext cx="47244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00">
                <a:solidFill>
                  <a:srgbClr val="4D7C0F"/>
                </a:solidFill>
                <a:latin typeface="Aptos"/>
              </a:rPr>
              <a:t>CONCEPT A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524000" y="3352800"/>
            <a:ext cx="47244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2200" b="1" i="0">
                <a:solidFill>
                  <a:srgbClr val="1A2E1F"/>
                </a:solidFill>
                <a:latin typeface="Aptos Display"/>
              </a:rPr>
              <a:t>Left concept heading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524000" y="4267200"/>
            <a:ext cx="47244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1A2E1F"/>
                </a:solidFill>
                <a:latin typeface="Aptos"/>
              </a:rPr>
              <a:t>✓   Supporting point one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524000" y="4648200"/>
            <a:ext cx="47244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1A2E1F"/>
                </a:solidFill>
                <a:latin typeface="Aptos"/>
              </a:rPr>
              <a:t>✓   Supporting point two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524000" y="5029200"/>
            <a:ext cx="47244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1A2E1F"/>
                </a:solidFill>
                <a:latin typeface="Aptos"/>
              </a:rPr>
              <a:t>✓   Supporting point three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101840" y="2987040"/>
            <a:ext cx="42672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00">
                <a:solidFill>
                  <a:srgbClr val="4D7C0F"/>
                </a:solidFill>
                <a:latin typeface="Aptos"/>
              </a:rPr>
              <a:t>CONCEPT B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101840" y="3352800"/>
            <a:ext cx="42672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2200" b="1" i="0">
                <a:solidFill>
                  <a:srgbClr val="1A2E1F"/>
                </a:solidFill>
                <a:latin typeface="Aptos Display"/>
              </a:rPr>
              <a:t>Right concept heading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101840" y="4267200"/>
            <a:ext cx="42672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1A2E1F"/>
                </a:solidFill>
                <a:latin typeface="Aptos"/>
              </a:rPr>
              <a:t>✓   Supporting point one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101840" y="4648200"/>
            <a:ext cx="42672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1A2E1F"/>
                </a:solidFill>
                <a:latin typeface="Aptos"/>
              </a:rPr>
              <a:t>✓   Supporting point two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7101840" y="5029200"/>
            <a:ext cx="42672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1A2E1F"/>
                </a:solidFill>
                <a:latin typeface="Aptos"/>
              </a:rPr>
              <a:t>✓   Supporting point three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4F7F0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ruled-pap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219200" y="0"/>
            <a:ext cx="15240" cy="6858000"/>
          </a:xfrm>
          <a:prstGeom prst="rect">
            <a:avLst/>
          </a:prstGeom>
          <a:solidFill>
            <a:srgbClr val="BBF7D0">
              <a:alpha val="70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4" name="Picture 3" descr="scribble-shor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2164080"/>
            <a:ext cx="1981200" cy="10668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524000" y="2987040"/>
            <a:ext cx="6248400" cy="2895600"/>
          </a:xfrm>
          <a:prstGeom prst="rect">
            <a:avLst/>
          </a:prstGeom>
          <a:solidFill>
            <a:srgbClr val="DDE5D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 rot="20100000">
            <a:off x="1356360" y="2880360"/>
            <a:ext cx="685800" cy="213360"/>
          </a:xfrm>
          <a:prstGeom prst="rect">
            <a:avLst/>
          </a:prstGeom>
          <a:solidFill>
            <a:srgbClr val="4D7C0F">
              <a:alpha val="55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Rectangle 6"/>
          <p:cNvSpPr/>
          <p:nvPr/>
        </p:nvSpPr>
        <p:spPr>
          <a:xfrm rot="1500000">
            <a:off x="7239000" y="2880360"/>
            <a:ext cx="685800" cy="213360"/>
          </a:xfrm>
          <a:prstGeom prst="rect">
            <a:avLst/>
          </a:prstGeom>
          <a:solidFill>
            <a:srgbClr val="4D7C0F">
              <a:alpha val="55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Rectangle 7"/>
          <p:cNvSpPr/>
          <p:nvPr/>
        </p:nvSpPr>
        <p:spPr>
          <a:xfrm rot="1500000">
            <a:off x="1356360" y="5775960"/>
            <a:ext cx="685800" cy="213360"/>
          </a:xfrm>
          <a:prstGeom prst="rect">
            <a:avLst/>
          </a:prstGeom>
          <a:solidFill>
            <a:srgbClr val="4D7C0F">
              <a:alpha val="55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Rectangle 8"/>
          <p:cNvSpPr/>
          <p:nvPr/>
        </p:nvSpPr>
        <p:spPr>
          <a:xfrm rot="20100000">
            <a:off x="7239000" y="5775960"/>
            <a:ext cx="685800" cy="213360"/>
          </a:xfrm>
          <a:prstGeom prst="rect">
            <a:avLst/>
          </a:prstGeom>
          <a:solidFill>
            <a:srgbClr val="4D7C0F">
              <a:alpha val="55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Rectangle 9"/>
          <p:cNvSpPr/>
          <p:nvPr/>
        </p:nvSpPr>
        <p:spPr>
          <a:xfrm>
            <a:off x="8199120" y="2956560"/>
            <a:ext cx="1219200" cy="243840"/>
          </a:xfrm>
          <a:prstGeom prst="rect">
            <a:avLst/>
          </a:prstGeom>
          <a:solidFill>
            <a:srgbClr val="DCFCE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9144000" y="426720"/>
            <a:ext cx="240792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200" b="1" i="0" spc="160">
                <a:solidFill>
                  <a:srgbClr val="4D7C0F"/>
                </a:solidFill>
                <a:latin typeface="Aptos"/>
              </a:rPr>
              <a:t>FIGURE · 05 / 08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524000" y="1554480"/>
            <a:ext cx="91440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3600" b="1" i="0">
                <a:solidFill>
                  <a:srgbClr val="1A2E1F"/>
                </a:solidFill>
                <a:latin typeface="Aptos Display"/>
              </a:rPr>
              <a:t>Image + caption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524000" y="4251960"/>
            <a:ext cx="62484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ctr">
              <a:lnSpc>
                <a:spcPct val="120000"/>
              </a:lnSpc>
            </a:pPr>
            <a:r>
              <a:rPr sz="1600" b="0" i="1">
                <a:solidFill>
                  <a:srgbClr val="5C6E55"/>
                </a:solidFill>
                <a:latin typeface="Aptos"/>
              </a:rPr>
              <a:t>Replace with your image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229600" y="2987040"/>
            <a:ext cx="32766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00">
                <a:solidFill>
                  <a:srgbClr val="4D7C0F"/>
                </a:solidFill>
                <a:latin typeface="Aptos"/>
              </a:rPr>
              <a:t>FIGURE 1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229600" y="3352800"/>
            <a:ext cx="3276600" cy="1524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5000"/>
              </a:lnSpc>
            </a:pPr>
            <a:r>
              <a:rPr sz="2000" b="1" i="0">
                <a:solidFill>
                  <a:srgbClr val="1A2E1F"/>
                </a:solidFill>
                <a:latin typeface="Aptos Display"/>
              </a:rPr>
              <a:t>A clear caption that tells the student what the image shows.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229600" y="4876800"/>
            <a:ext cx="3276600" cy="1143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50000"/>
              </a:lnSpc>
            </a:pPr>
            <a:r>
              <a:rPr sz="1400" b="0" i="1">
                <a:solidFill>
                  <a:srgbClr val="5C6E55"/>
                </a:solidFill>
                <a:latin typeface="Aptos"/>
              </a:rPr>
              <a:t>Add a short supporting paragraph if more context is needed.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4F7F0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ruled-pap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219200" y="0"/>
            <a:ext cx="15240" cy="6858000"/>
          </a:xfrm>
          <a:prstGeom prst="rect">
            <a:avLst/>
          </a:prstGeom>
          <a:solidFill>
            <a:srgbClr val="BBF7D0">
              <a:alpha val="70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9144000" y="426720"/>
            <a:ext cx="240792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200" b="1" i="0" spc="160">
                <a:solidFill>
                  <a:srgbClr val="4D7C0F"/>
                </a:solidFill>
                <a:latin typeface="Aptos"/>
              </a:rPr>
              <a:t>QUOTE · 06 / 08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524000" y="1524000"/>
            <a:ext cx="2743200" cy="27432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78000"/>
              </a:lnSpc>
            </a:pPr>
            <a:r>
              <a:rPr sz="22800" b="0" i="1">
                <a:solidFill>
                  <a:srgbClr val="4D7C0F"/>
                </a:solidFill>
                <a:latin typeface="Georgia"/>
              </a:rPr>
              <a:t>“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524000" y="3535680"/>
            <a:ext cx="9753600" cy="1371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8000"/>
              </a:lnSpc>
            </a:pPr>
            <a:r>
              <a:rPr sz="3200" b="0" i="1">
                <a:solidFill>
                  <a:srgbClr val="1A2E1F"/>
                </a:solidFill>
                <a:latin typeface="Aptos Display"/>
              </a:rPr>
              <a:t>Use this slide for a key insight or famous quotation that frames the lesson.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524000" y="5181600"/>
            <a:ext cx="91440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0" i="0">
                <a:solidFill>
                  <a:srgbClr val="5C6E55"/>
                </a:solidFill>
                <a:latin typeface="Aptos"/>
              </a:rPr>
              <a:t>— Source or author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4F7F0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ruled-pap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219200" y="0"/>
            <a:ext cx="15240" cy="6858000"/>
          </a:xfrm>
          <a:prstGeom prst="rect">
            <a:avLst/>
          </a:prstGeom>
          <a:solidFill>
            <a:srgbClr val="BBF7D0">
              <a:alpha val="70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4" name="Picture 3" descr="scribble-shor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2164080"/>
            <a:ext cx="2286000" cy="10668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524000" y="2987040"/>
            <a:ext cx="3048000" cy="237744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1950720" y="3108960"/>
            <a:ext cx="7620" cy="2133600"/>
          </a:xfrm>
          <a:prstGeom prst="rect">
            <a:avLst/>
          </a:prstGeom>
          <a:solidFill>
            <a:srgbClr val="BBF7D0">
              <a:alpha val="45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Rectangle 6"/>
          <p:cNvSpPr/>
          <p:nvPr/>
        </p:nvSpPr>
        <p:spPr>
          <a:xfrm>
            <a:off x="1798320" y="3215640"/>
            <a:ext cx="685800" cy="182880"/>
          </a:xfrm>
          <a:prstGeom prst="rect">
            <a:avLst/>
          </a:prstGeom>
          <a:solidFill>
            <a:srgbClr val="DCFCE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Rectangle 7"/>
          <p:cNvSpPr/>
          <p:nvPr/>
        </p:nvSpPr>
        <p:spPr>
          <a:xfrm>
            <a:off x="4815840" y="2987040"/>
            <a:ext cx="3048000" cy="237744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Rectangle 8"/>
          <p:cNvSpPr/>
          <p:nvPr/>
        </p:nvSpPr>
        <p:spPr>
          <a:xfrm>
            <a:off x="5242560" y="3108960"/>
            <a:ext cx="7620" cy="2133600"/>
          </a:xfrm>
          <a:prstGeom prst="rect">
            <a:avLst/>
          </a:prstGeom>
          <a:solidFill>
            <a:srgbClr val="BBF7D0">
              <a:alpha val="45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Rectangle 9"/>
          <p:cNvSpPr/>
          <p:nvPr/>
        </p:nvSpPr>
        <p:spPr>
          <a:xfrm>
            <a:off x="5090160" y="3215640"/>
            <a:ext cx="685800" cy="182880"/>
          </a:xfrm>
          <a:prstGeom prst="rect">
            <a:avLst/>
          </a:prstGeom>
          <a:solidFill>
            <a:srgbClr val="DCFCE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Rectangle 10"/>
          <p:cNvSpPr/>
          <p:nvPr/>
        </p:nvSpPr>
        <p:spPr>
          <a:xfrm>
            <a:off x="8107680" y="2987040"/>
            <a:ext cx="3048000" cy="237744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Rectangle 11"/>
          <p:cNvSpPr/>
          <p:nvPr/>
        </p:nvSpPr>
        <p:spPr>
          <a:xfrm>
            <a:off x="8534400" y="3108960"/>
            <a:ext cx="7620" cy="2133600"/>
          </a:xfrm>
          <a:prstGeom prst="rect">
            <a:avLst/>
          </a:prstGeom>
          <a:solidFill>
            <a:srgbClr val="BBF7D0">
              <a:alpha val="45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Rectangle 12"/>
          <p:cNvSpPr/>
          <p:nvPr/>
        </p:nvSpPr>
        <p:spPr>
          <a:xfrm>
            <a:off x="8382000" y="3215640"/>
            <a:ext cx="685800" cy="182880"/>
          </a:xfrm>
          <a:prstGeom prst="rect">
            <a:avLst/>
          </a:prstGeom>
          <a:solidFill>
            <a:srgbClr val="DCFCE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9144000" y="426720"/>
            <a:ext cx="240792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200" b="1" i="0" spc="160">
                <a:solidFill>
                  <a:srgbClr val="4D7C0F"/>
                </a:solidFill>
                <a:latin typeface="Aptos"/>
              </a:rPr>
              <a:t>DATA · 07 / 08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524000" y="1554480"/>
            <a:ext cx="91440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3600" b="1" i="0">
                <a:solidFill>
                  <a:srgbClr val="1A2E1F"/>
                </a:solidFill>
                <a:latin typeface="Aptos Display"/>
              </a:rPr>
              <a:t>Three numbers that matter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889760" y="3246120"/>
            <a:ext cx="2286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00">
                <a:solidFill>
                  <a:srgbClr val="4D7C0F"/>
                </a:solidFill>
                <a:latin typeface="Aptos"/>
              </a:rPr>
              <a:t>RESULT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767840" y="3581400"/>
            <a:ext cx="2743200" cy="762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0000"/>
              </a:lnSpc>
            </a:pPr>
            <a:r>
              <a:rPr sz="6400" b="1" i="0">
                <a:solidFill>
                  <a:srgbClr val="3F6212"/>
                </a:solidFill>
                <a:latin typeface="Aptos Display"/>
              </a:rPr>
              <a:t>87%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889760" y="4495800"/>
            <a:ext cx="2438400" cy="2743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1" i="0">
                <a:solidFill>
                  <a:srgbClr val="1A2E1F"/>
                </a:solidFill>
                <a:latin typeface="Aptos Display"/>
              </a:rPr>
              <a:t>Outcome metric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889760" y="4815840"/>
            <a:ext cx="2438400" cy="5334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45000"/>
              </a:lnSpc>
            </a:pPr>
            <a:r>
              <a:rPr sz="1400" b="0" i="1">
                <a:solidFill>
                  <a:srgbClr val="5C6E55"/>
                </a:solidFill>
                <a:latin typeface="Aptos"/>
              </a:rPr>
              <a:t>Brief context for the number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181600" y="3246120"/>
            <a:ext cx="2286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00">
                <a:solidFill>
                  <a:srgbClr val="4D7C0F"/>
                </a:solidFill>
                <a:latin typeface="Aptos"/>
              </a:rPr>
              <a:t>GROWTH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059680" y="3581400"/>
            <a:ext cx="2743200" cy="762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0000"/>
              </a:lnSpc>
            </a:pPr>
            <a:r>
              <a:rPr sz="6400" b="1" i="0">
                <a:solidFill>
                  <a:srgbClr val="3F6212"/>
                </a:solidFill>
                <a:latin typeface="Aptos Display"/>
              </a:rPr>
              <a:t>3.4×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181600" y="4495800"/>
            <a:ext cx="2438400" cy="2743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1" i="0">
                <a:solidFill>
                  <a:srgbClr val="1A2E1F"/>
                </a:solidFill>
                <a:latin typeface="Aptos Display"/>
              </a:rPr>
              <a:t>Improvement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181600" y="4815840"/>
            <a:ext cx="2438400" cy="5334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45000"/>
              </a:lnSpc>
            </a:pPr>
            <a:r>
              <a:rPr sz="1400" b="0" i="1">
                <a:solidFill>
                  <a:srgbClr val="5C6E55"/>
                </a:solidFill>
                <a:latin typeface="Aptos"/>
              </a:rPr>
              <a:t>What you compared against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8473440" y="3246120"/>
            <a:ext cx="2286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00">
                <a:solidFill>
                  <a:srgbClr val="4D7C0F"/>
                </a:solidFill>
                <a:latin typeface="Aptos"/>
              </a:rPr>
              <a:t>IMPACT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351520" y="3581400"/>
            <a:ext cx="2743200" cy="762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0000"/>
              </a:lnSpc>
            </a:pPr>
            <a:r>
              <a:rPr sz="6400" b="1" i="0">
                <a:solidFill>
                  <a:srgbClr val="3F6212"/>
                </a:solidFill>
                <a:latin typeface="Aptos Display"/>
              </a:rPr>
              <a:t>$1.2M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8473440" y="4495800"/>
            <a:ext cx="2438400" cy="2743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1" i="0">
                <a:solidFill>
                  <a:srgbClr val="1A2E1F"/>
                </a:solidFill>
                <a:latin typeface="Aptos Display"/>
              </a:rPr>
              <a:t>Annual savings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8473440" y="4815840"/>
            <a:ext cx="2438400" cy="5334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45000"/>
              </a:lnSpc>
            </a:pPr>
            <a:r>
              <a:rPr sz="1400" b="0" i="1">
                <a:solidFill>
                  <a:srgbClr val="5C6E55"/>
                </a:solidFill>
                <a:latin typeface="Aptos"/>
              </a:rPr>
              <a:t>Annualized estimate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4F7F0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9022080" y="0"/>
            <a:ext cx="2438400" cy="533400"/>
          </a:xfrm>
          <a:prstGeom prst="rect">
            <a:avLst/>
          </a:prstGeom>
          <a:solidFill>
            <a:srgbClr val="0E749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609600" y="2346960"/>
            <a:ext cx="4419600" cy="243840"/>
          </a:xfrm>
          <a:prstGeom prst="rect">
            <a:avLst/>
          </a:prstGeom>
          <a:solidFill>
            <a:srgbClr val="DCFCE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4" name="Picture 3" descr="scribble-lon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0080" y="4876800"/>
            <a:ext cx="2590800" cy="10668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9022080" y="182880"/>
            <a:ext cx="24384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ctr">
              <a:lnSpc>
                <a:spcPct val="120000"/>
              </a:lnSpc>
            </a:pPr>
            <a:r>
              <a:rPr sz="1200" b="1" i="0" spc="220">
                <a:solidFill>
                  <a:srgbClr val="FFFFFF"/>
                </a:solidFill>
                <a:latin typeface="Aptos"/>
              </a:rPr>
              <a:t>DISCUSSION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40080" y="2377440"/>
            <a:ext cx="6858000" cy="2743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00">
                <a:solidFill>
                  <a:srgbClr val="1A2E1F"/>
                </a:solidFill>
                <a:latin typeface="Aptos"/>
              </a:rPr>
              <a:t>QUESTIONS &amp; DISCUSSION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0080" y="2804160"/>
            <a:ext cx="9906000" cy="16764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0000"/>
              </a:lnSpc>
            </a:pPr>
            <a:r>
              <a:rPr sz="8800" b="1" i="0">
                <a:solidFill>
                  <a:srgbClr val="1A2E1F"/>
                </a:solidFill>
                <a:latin typeface="Aptos Display"/>
              </a:rPr>
              <a:t>Thank you.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0080" y="5029200"/>
            <a:ext cx="5334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00">
                <a:solidFill>
                  <a:srgbClr val="4D7C0F"/>
                </a:solidFill>
                <a:latin typeface="Aptos"/>
              </a:rPr>
              <a:t>GET IN TOUCH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080" y="5394960"/>
            <a:ext cx="99060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2000" b="0" i="0">
                <a:solidFill>
                  <a:srgbClr val="1A2E1F"/>
                </a:solidFill>
                <a:latin typeface="Aptos"/>
              </a:rPr>
              <a:t>your.name@example.com    ·    yourschool.edu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40080" y="6248400"/>
            <a:ext cx="4572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000" b="0" i="0" spc="220">
                <a:solidFill>
                  <a:srgbClr val="5C6E55"/>
                </a:solidFill>
                <a:latin typeface="Aptos"/>
              </a:rPr>
              <a:t>COURSEBOOK  ·  DISMISSED.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Coursebook — Sage</dc:title>
  <dc:subject/>
  <dc:creator>Apollo's Templates</dc:creator>
  <cp:keywords/>
  <dc:description>Free PowerPoint template from apollostemplates.com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