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FF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022080" y="0"/>
            <a:ext cx="2438400" cy="533400"/>
          </a:xfrm>
          <a:prstGeom prst="rect">
            <a:avLst/>
          </a:prstGeom>
          <a:solidFill>
            <a:srgbClr val="1E40A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346960"/>
            <a:ext cx="35052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lo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5105400"/>
            <a:ext cx="39624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22080" y="182880"/>
            <a:ext cx="2438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200" b="1" i="0" spc="220">
                <a:solidFill>
                  <a:srgbClr val="FFFFFF"/>
                </a:solidFill>
                <a:latin typeface="Aptos"/>
              </a:rPr>
              <a:t>COURSE MATERIAL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F172A"/>
                </a:solidFill>
                <a:latin typeface="Aptos"/>
              </a:rPr>
              <a:t>A LESSON BY YOUR NAME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926080"/>
            <a:ext cx="8229600" cy="2133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0F172A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64748B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4748B"/>
                </a:solidFill>
                <a:latin typeface="Aptos"/>
              </a:rPr>
              <a:t>COURSEBOOK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FF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93C5FD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151120" y="3048000"/>
            <a:ext cx="12192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E40AF"/>
                </a:solidFill>
                <a:latin typeface="Aptos"/>
              </a:rPr>
              <a:t>MODULE · 02 /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1E40AF"/>
                </a:solidFill>
                <a:latin typeface="Aptos Display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816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E40AF"/>
                </a:solidFill>
                <a:latin typeface="Aptos"/>
              </a:rPr>
              <a:t>MODULE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816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FF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93C5FD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E40AF"/>
                </a:solidFill>
                <a:latin typeface="Aptos"/>
              </a:rPr>
              <a:t>LESSON · 03 /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24688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4748B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✓   Learning objective one — explain the core concept in plain words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38404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✓   Learning objective two — give a clear example students can recall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42976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✓   Learning objective three — connect the idea to prior knowledge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47548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✓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FF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93C5FD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93520" y="2956560"/>
            <a:ext cx="15240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071360" y="2956560"/>
            <a:ext cx="15240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705600" y="2987040"/>
            <a:ext cx="15240" cy="2895600"/>
          </a:xfrm>
          <a:prstGeom prst="rect">
            <a:avLst/>
          </a:prstGeom>
          <a:solidFill>
            <a:srgbClr val="D6E2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E40AF"/>
                </a:solidFill>
                <a:latin typeface="Aptos"/>
              </a:rPr>
              <a:t>COMPARE · 04 / 08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298704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E40AF"/>
                </a:solidFill>
                <a:latin typeface="Aptos"/>
              </a:rPr>
              <a:t>CONCEPT 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335280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172A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4267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one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648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two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5029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three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01840" y="298704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E40AF"/>
                </a:solidFill>
                <a:latin typeface="Aptos"/>
              </a:rPr>
              <a:t>CONCEPT 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01840" y="335280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172A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01840" y="4267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one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1840" y="4648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two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840" y="5029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✓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FF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93C5FD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2987040"/>
            <a:ext cx="6248400" cy="2895600"/>
          </a:xfrm>
          <a:prstGeom prst="rect">
            <a:avLst/>
          </a:prstGeom>
          <a:solidFill>
            <a:srgbClr val="D6E2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 rot="20100000">
            <a:off x="1356360" y="2880360"/>
            <a:ext cx="685800" cy="213360"/>
          </a:xfrm>
          <a:prstGeom prst="rect">
            <a:avLst/>
          </a:prstGeom>
          <a:solidFill>
            <a:srgbClr val="1E40AF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 rot="1500000">
            <a:off x="7239000" y="2880360"/>
            <a:ext cx="685800" cy="213360"/>
          </a:xfrm>
          <a:prstGeom prst="rect">
            <a:avLst/>
          </a:prstGeom>
          <a:solidFill>
            <a:srgbClr val="1E40AF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 rot="1500000">
            <a:off x="1356360" y="5775960"/>
            <a:ext cx="685800" cy="213360"/>
          </a:xfrm>
          <a:prstGeom prst="rect">
            <a:avLst/>
          </a:prstGeom>
          <a:solidFill>
            <a:srgbClr val="1E40AF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 rot="20100000">
            <a:off x="7239000" y="5775960"/>
            <a:ext cx="685800" cy="213360"/>
          </a:xfrm>
          <a:prstGeom prst="rect">
            <a:avLst/>
          </a:prstGeom>
          <a:solidFill>
            <a:srgbClr val="1E40AF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99120" y="2956560"/>
            <a:ext cx="12192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E40AF"/>
                </a:solidFill>
                <a:latin typeface="Aptos"/>
              </a:rPr>
              <a:t>FIGURE · 05 / 08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Image + caption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2519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64748B"/>
                </a:solidFill>
                <a:latin typeface="Aptos"/>
              </a:rPr>
              <a:t>Replace with your image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298704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E40AF"/>
                </a:solidFill>
                <a:latin typeface="Aptos"/>
              </a:rPr>
              <a:t>FIGURE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35280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0F172A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87680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FF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93C5FD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E40AF"/>
                </a:solidFill>
                <a:latin typeface="Aptos"/>
              </a:rPr>
              <a:t>QUOTE · 06 /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1E40AF"/>
                </a:solidFill>
                <a:latin typeface="Georgia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0F172A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4748B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FF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93C5FD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22860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950720" y="3108960"/>
            <a:ext cx="7620" cy="2133600"/>
          </a:xfrm>
          <a:prstGeom prst="rect">
            <a:avLst/>
          </a:prstGeom>
          <a:solidFill>
            <a:srgbClr val="93C5FD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1798320" y="3215640"/>
            <a:ext cx="6858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481584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242560" y="3108960"/>
            <a:ext cx="7620" cy="2133600"/>
          </a:xfrm>
          <a:prstGeom prst="rect">
            <a:avLst/>
          </a:prstGeom>
          <a:solidFill>
            <a:srgbClr val="93C5FD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090160" y="3215640"/>
            <a:ext cx="6858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0768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534400" y="3108960"/>
            <a:ext cx="7620" cy="2133600"/>
          </a:xfrm>
          <a:prstGeom prst="rect">
            <a:avLst/>
          </a:prstGeom>
          <a:solidFill>
            <a:srgbClr val="93C5FD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382000" y="3215640"/>
            <a:ext cx="6858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1E40AF"/>
                </a:solidFill>
                <a:latin typeface="Aptos"/>
              </a:rPr>
              <a:t>DATA · 07 / 08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8976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E40AF"/>
                </a:solidFill>
                <a:latin typeface="Aptos"/>
              </a:rPr>
              <a:t>RESULT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6784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E3A8A"/>
                </a:solidFill>
                <a:latin typeface="Aptos Display"/>
              </a:rPr>
              <a:t>87%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8976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Outcome metric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8976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8160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E40AF"/>
                </a:solidFill>
                <a:latin typeface="Aptos"/>
              </a:rPr>
              <a:t>GROWTH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5968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E3A8A"/>
                </a:solidFill>
                <a:latin typeface="Aptos Display"/>
              </a:rPr>
              <a:t>3.4×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8160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Improvement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8160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What you compared against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47344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E40AF"/>
                </a:solidFill>
                <a:latin typeface="Aptos"/>
              </a:rPr>
              <a:t>IMPACT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5152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E3A8A"/>
                </a:solidFill>
                <a:latin typeface="Aptos Display"/>
              </a:rPr>
              <a:t>$1.2M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7344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Annual savings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7344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FF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022080" y="0"/>
            <a:ext cx="2438400" cy="5334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346960"/>
            <a:ext cx="44196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lo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4876800"/>
            <a:ext cx="25908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22080" y="182880"/>
            <a:ext cx="2438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200" b="1" i="0" spc="220">
                <a:solidFill>
                  <a:srgbClr val="FFFFFF"/>
                </a:solidFill>
                <a:latin typeface="Aptos"/>
              </a:rPr>
              <a:t>DISCUSSION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F172A"/>
                </a:solidFill>
                <a:latin typeface="Aptos"/>
              </a:rPr>
              <a:t>QUESTIONS &amp; DISCUSSION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0F172A"/>
                </a:solidFill>
                <a:latin typeface="Aptos Display"/>
              </a:rPr>
              <a:t>Thank you.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E40AF"/>
                </a:solidFill>
                <a:latin typeface="Aptos"/>
              </a:rPr>
              <a:t>GET IN TOUCH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0F172A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4748B"/>
                </a:solidFill>
                <a:latin typeface="Aptos"/>
              </a:rPr>
              <a:t>COURSEBOOK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Coursebook — Slate Blue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