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00000">
            <a:off x="9906000" y="381000"/>
            <a:ext cx="4572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9600" y="3627120"/>
            <a:ext cx="3505200" cy="24384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914400" y="1066800"/>
            <a:ext cx="137160" cy="137160"/>
          </a:xfrm>
          <a:prstGeom prst="ellipse">
            <a:avLst/>
          </a:prstGeom>
          <a:solidFill>
            <a:srgbClr val="A78B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828800" y="1981200"/>
            <a:ext cx="106680" cy="106680"/>
          </a:xfrm>
          <a:prstGeom prst="ellipse">
            <a:avLst/>
          </a:prstGeom>
          <a:solidFill>
            <a:srgbClr val="F871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457200" y="2895600"/>
            <a:ext cx="152400" cy="152400"/>
          </a:xfrm>
          <a:prstGeom prst="ellipse">
            <a:avLst/>
          </a:prstGeom>
          <a:solidFill>
            <a:srgbClr val="FBBF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3048000" y="1676400"/>
            <a:ext cx="91440" cy="91440"/>
          </a:xfrm>
          <a:prstGeom prst="ellipse">
            <a:avLst/>
          </a:prstGeom>
          <a:solidFill>
            <a:srgbClr val="FB92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2438400" y="3200400"/>
            <a:ext cx="91440" cy="91440"/>
          </a:xfrm>
          <a:prstGeom prst="ellipse">
            <a:avLst/>
          </a:prstGeom>
          <a:solidFill>
            <a:srgbClr val="EC48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4876800" y="2743200"/>
            <a:ext cx="76200" cy="76200"/>
          </a:xfrm>
          <a:prstGeom prst="ellipse">
            <a:avLst/>
          </a:prstGeom>
          <a:solidFill>
            <a:srgbClr val="A78B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4267200" y="1524000"/>
            <a:ext cx="106680" cy="106680"/>
          </a:xfrm>
          <a:prstGeom prst="ellipse">
            <a:avLst/>
          </a:prstGeom>
          <a:solidFill>
            <a:srgbClr val="FBBF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40080" y="365760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D1B45"/>
                </a:solidFill>
                <a:latin typeface="Aptos"/>
              </a:rPr>
              <a:t>A LESSON BY YOUR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114800"/>
            <a:ext cx="8382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2D1B45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60198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1">
                <a:solidFill>
                  <a:srgbClr val="7C5A6E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080" y="653796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C5A6E"/>
                </a:solidFill>
                <a:latin typeface="Aptos"/>
              </a:rPr>
              <a:t>PENCIL BOX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219200"/>
            <a:ext cx="457200" cy="457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03520" y="3048000"/>
            <a:ext cx="1066800" cy="24384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5334000" y="1524000"/>
            <a:ext cx="106680" cy="106680"/>
          </a:xfrm>
          <a:prstGeom prst="ellipse">
            <a:avLst/>
          </a:prstGeom>
          <a:solidFill>
            <a:srgbClr val="A78B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7315200" y="1828800"/>
            <a:ext cx="121920" cy="121920"/>
          </a:xfrm>
          <a:prstGeom prst="ellipse">
            <a:avLst/>
          </a:prstGeom>
          <a:solidFill>
            <a:srgbClr val="FB92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9753600" y="1371600"/>
            <a:ext cx="91440" cy="91440"/>
          </a:xfrm>
          <a:prstGeom prst="ellipse">
            <a:avLst/>
          </a:prstGeom>
          <a:solidFill>
            <a:srgbClr val="EC48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10972800" y="4114800"/>
            <a:ext cx="106680" cy="106680"/>
          </a:xfrm>
          <a:prstGeom prst="ellipse">
            <a:avLst/>
          </a:prstGeom>
          <a:solidFill>
            <a:srgbClr val="FBBF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6705600" y="5791200"/>
            <a:ext cx="91440" cy="91440"/>
          </a:xfrm>
          <a:prstGeom prst="ellipse">
            <a:avLst/>
          </a:prstGeom>
          <a:solidFill>
            <a:srgbClr val="F871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9906000" y="6096000"/>
            <a:ext cx="121920" cy="121920"/>
          </a:xfrm>
          <a:prstGeom prst="ellipse">
            <a:avLst/>
          </a:prstGeom>
          <a:solidFill>
            <a:srgbClr val="A78B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MODULE · 02 / 08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764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DB2777"/>
                </a:solidFill>
                <a:latin typeface="Aptos Display"/>
              </a:rP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340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MODULE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40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2D1B45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388620" cy="3886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LESSON · 03 /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2D1B45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252984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7C5A6E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D1B45"/>
                </a:solidFill>
                <a:latin typeface="Aptos"/>
              </a:rPr>
              <a:t>✎   Learning objective one — explain the core concept in plain words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3794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D1B45"/>
                </a:solidFill>
                <a:latin typeface="Aptos"/>
              </a:rPr>
              <a:t>✎   Learning objective two — give a clear example students can recall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4206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D1B45"/>
                </a:solidFill>
                <a:latin typeface="Aptos"/>
              </a:rPr>
              <a:t>✎   Learning objective three — connect the idea to prior knowledge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4617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D1B45"/>
                </a:solidFill>
                <a:latin typeface="Aptos"/>
              </a:rPr>
              <a:t>✎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388620" cy="3886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705600" y="3078480"/>
            <a:ext cx="15240" cy="2895600"/>
          </a:xfrm>
          <a:prstGeom prst="rect">
            <a:avLst/>
          </a:prstGeom>
          <a:solidFill>
            <a:srgbClr val="F3D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1493520" y="3048000"/>
            <a:ext cx="1371600" cy="24384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071360" y="3048000"/>
            <a:ext cx="1371600" cy="24384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COMPARE · 04 / 08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2D1B45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307848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344424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2D1B45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4358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D1B45"/>
                </a:solidFill>
                <a:latin typeface="Aptos"/>
              </a:rPr>
              <a:t>✎   Supporting point 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4739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D1B45"/>
                </a:solidFill>
                <a:latin typeface="Aptos"/>
              </a:rPr>
              <a:t>✎   Supporting point two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5120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D1B45"/>
                </a:solidFill>
                <a:latin typeface="Aptos"/>
              </a:rPr>
              <a:t>✎   Supporting point three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01840" y="307848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01840" y="344424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2D1B45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01840" y="4358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D1B45"/>
                </a:solidFill>
                <a:latin typeface="Aptos"/>
              </a:rPr>
              <a:t>✎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1840" y="4739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D1B45"/>
                </a:solidFill>
                <a:latin typeface="Aptos"/>
              </a:rPr>
              <a:t>✎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1840" y="5120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D1B45"/>
                </a:solidFill>
                <a:latin typeface="Aptos"/>
              </a:rPr>
              <a:t>✎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388620" cy="3886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524000" y="3078480"/>
            <a:ext cx="6248400" cy="2895600"/>
          </a:xfrm>
          <a:prstGeom prst="rect">
            <a:avLst/>
          </a:prstGeom>
          <a:solidFill>
            <a:srgbClr val="F3D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99120" y="3048000"/>
            <a:ext cx="1143000" cy="24384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FIGURE · 05 / 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2D1B45"/>
                </a:solidFill>
                <a:latin typeface="Aptos Display"/>
              </a:rPr>
              <a:t>Image + caption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43281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7C5A6E"/>
                </a:solidFill>
                <a:latin typeface="Aptos"/>
              </a:rPr>
              <a:t>Replace with your image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0" y="307848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FIGURE 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0" y="344424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2D1B45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0" y="496824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7C5A6E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388620" cy="3886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QUOTE · 06 / 08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DB2777"/>
                </a:solidFill>
                <a:latin typeface="Georgia"/>
              </a:rPr>
              <a:t>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2D1B45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7C5A6E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388620" cy="3886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2194560"/>
            <a:ext cx="12954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52400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161544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706880" y="3291840"/>
            <a:ext cx="838200" cy="18288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481584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490728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4998720" y="3291840"/>
            <a:ext cx="838200" cy="18288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0768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9912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290560" y="3291840"/>
            <a:ext cx="838200" cy="18288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DATA · 07 / 08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2D1B45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3736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RESULT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3736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9D174D"/>
                </a:solidFill>
                <a:latin typeface="Aptos Display"/>
              </a:rPr>
              <a:t>87%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3736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2D1B45"/>
                </a:solidFill>
                <a:latin typeface="Aptos Display"/>
              </a:rPr>
              <a:t>Outcome metric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3736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C5A6E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2920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GROWTH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2920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9D174D"/>
                </a:solidFill>
                <a:latin typeface="Aptos Display"/>
              </a:rPr>
              <a:t>3.4×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2920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2D1B45"/>
                </a:solidFill>
                <a:latin typeface="Aptos Display"/>
              </a:rPr>
              <a:t>Improvement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02920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C5A6E"/>
                </a:solidFill>
                <a:latin typeface="Aptos"/>
              </a:rPr>
              <a:t>What you compared against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32104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IMPACT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32104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9D174D"/>
                </a:solidFill>
                <a:latin typeface="Aptos Display"/>
              </a:rPr>
              <a:t>$1.2M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2104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2D1B45"/>
                </a:solidFill>
                <a:latin typeface="Aptos Display"/>
              </a:rPr>
              <a:t>Annual savings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2104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C5A6E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5F7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pencil-fu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388620" cy="3886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93520" y="2346960"/>
            <a:ext cx="4419600" cy="243840"/>
          </a:xfrm>
          <a:prstGeom prst="rect">
            <a:avLst/>
          </a:prstGeom>
          <a:solidFill>
            <a:srgbClr val="FCE7F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524000" y="4632960"/>
            <a:ext cx="1524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2895600" y="1524000"/>
            <a:ext cx="137160" cy="137160"/>
          </a:xfrm>
          <a:prstGeom prst="ellipse">
            <a:avLst/>
          </a:prstGeom>
          <a:solidFill>
            <a:srgbClr val="FB92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4267200" y="2133600"/>
            <a:ext cx="106680" cy="106680"/>
          </a:xfrm>
          <a:prstGeom prst="ellipse">
            <a:avLst/>
          </a:prstGeom>
          <a:solidFill>
            <a:srgbClr val="A78B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5791200" y="1524000"/>
            <a:ext cx="91440" cy="91440"/>
          </a:xfrm>
          <a:prstGeom prst="ellipse">
            <a:avLst/>
          </a:prstGeom>
          <a:solidFill>
            <a:srgbClr val="EC48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6858000" y="2895600"/>
            <a:ext cx="121920" cy="121920"/>
          </a:xfrm>
          <a:prstGeom prst="ellipse">
            <a:avLst/>
          </a:prstGeom>
          <a:solidFill>
            <a:srgbClr val="F871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5334000" y="3810000"/>
            <a:ext cx="106680" cy="106680"/>
          </a:xfrm>
          <a:prstGeom prst="ellipse">
            <a:avLst/>
          </a:prstGeom>
          <a:solidFill>
            <a:srgbClr val="FBBF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8382000" y="2133600"/>
            <a:ext cx="91440" cy="91440"/>
          </a:xfrm>
          <a:prstGeom prst="ellipse">
            <a:avLst/>
          </a:prstGeom>
          <a:solidFill>
            <a:srgbClr val="A78B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9525000" y="3657600"/>
            <a:ext cx="76200" cy="76200"/>
          </a:xfrm>
          <a:prstGeom prst="ellipse">
            <a:avLst/>
          </a:prstGeom>
          <a:solidFill>
            <a:srgbClr val="FB92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7315200" y="5791200"/>
            <a:ext cx="106680" cy="106680"/>
          </a:xfrm>
          <a:prstGeom prst="ellipse">
            <a:avLst/>
          </a:prstGeom>
          <a:solidFill>
            <a:srgbClr val="EC48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52400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D1B45"/>
                </a:solidFill>
                <a:latin typeface="Aptos"/>
              </a:rPr>
              <a:t>QUESTIONS &amp; DISCUSSION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2D1B45"/>
                </a:solidFill>
                <a:latin typeface="Aptos Display"/>
              </a:rPr>
              <a:t>Thank you.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GET IN TOUCH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2D1B45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00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C5A6E"/>
                </a:solidFill>
                <a:latin typeface="Aptos"/>
              </a:rPr>
              <a:t>PENCIL BOX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 Box — Floral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