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1399520" y="685800"/>
            <a:ext cx="365760" cy="45720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704320" y="716280"/>
            <a:ext cx="60960" cy="426720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1384280" y="1143000"/>
            <a:ext cx="396240" cy="137160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11391900" y="1280160"/>
            <a:ext cx="381000" cy="318516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1727180" y="1280160"/>
            <a:ext cx="45720" cy="3185160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53800" y="4465320"/>
            <a:ext cx="457200" cy="792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09600" y="2346960"/>
            <a:ext cx="3505200" cy="24384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40080" y="5029200"/>
            <a:ext cx="22860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4201A"/>
                </a:solidFill>
                <a:latin typeface="Aptos"/>
              </a:rPr>
              <a:t>A LESSON BY YOUR NAME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2926080"/>
            <a:ext cx="7620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4201A"/>
                </a:solidFill>
                <a:latin typeface="Aptos Display"/>
              </a:rPr>
              <a:t>Your lesson title goes here.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5181600"/>
            <a:ext cx="7315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1">
                <a:solidFill>
                  <a:srgbClr val="6B7A6E"/>
                </a:solidFill>
                <a:latin typeface="Aptos"/>
              </a:rPr>
              <a:t>A short, useful subtitle that frames what this lesson is about.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6248400"/>
            <a:ext cx="609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B7A6E"/>
                </a:solidFill>
                <a:latin typeface="Aptos"/>
              </a:rPr>
              <a:t>PENCIL BOX  ·  VOL. 01  ·  LESSON 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85800" y="1219200"/>
            <a:ext cx="365760" cy="45720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990600" y="1249680"/>
            <a:ext cx="60960" cy="426720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70560" y="1676400"/>
            <a:ext cx="396240" cy="137160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78180" y="1813560"/>
            <a:ext cx="381000" cy="318516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013460" y="1813560"/>
            <a:ext cx="45720" cy="3185160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4998720"/>
            <a:ext cx="457200" cy="792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03520" y="3048000"/>
            <a:ext cx="1066800" cy="24384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MODULE · 02 / 08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76400" y="2247900"/>
            <a:ext cx="35052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2000"/>
              </a:lnSpc>
            </a:pPr>
            <a:r>
              <a:rPr sz="16000" b="1" i="0">
                <a:solidFill>
                  <a:srgbClr val="15803D"/>
                </a:solidFill>
                <a:latin typeface="Aptos Display"/>
              </a:rP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34000" y="307848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MODULE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34000" y="3444240"/>
            <a:ext cx="609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201A"/>
                </a:solidFill>
                <a:latin typeface="Aptos Display"/>
              </a:rPr>
              <a:t>Module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LESSON · 03 / 08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201A"/>
                </a:solidFill>
                <a:latin typeface="Aptos Display"/>
              </a:rPr>
              <a:t>Lesson title goes here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252984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6B7A6E"/>
                </a:solidFill>
                <a:latin typeface="Aptos"/>
              </a:rPr>
              <a:t>A one-sentence overview that summarizes today’s key idea.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33832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4201A"/>
                </a:solidFill>
                <a:latin typeface="Aptos"/>
              </a:rPr>
              <a:t>✎   Learning objective one — explain the core concept in plain words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37947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4201A"/>
                </a:solidFill>
                <a:latin typeface="Aptos"/>
              </a:rPr>
              <a:t>✎   Learning objective two — give a clear example students can recall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42062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4201A"/>
                </a:solidFill>
                <a:latin typeface="Aptos"/>
              </a:rPr>
              <a:t>✎   Learning objective three — connect the idea to prior knowledge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461772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4201A"/>
                </a:solidFill>
                <a:latin typeface="Aptos"/>
              </a:rPr>
              <a:t>✎   Learning objective four — set up the next lesson or practice activity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705600" y="3078480"/>
            <a:ext cx="15240" cy="2895600"/>
          </a:xfrm>
          <a:prstGeom prst="rect">
            <a:avLst/>
          </a:prstGeom>
          <a:solidFill>
            <a:srgbClr val="E2E8D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493520" y="3048000"/>
            <a:ext cx="1371600" cy="24384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7071360" y="3048000"/>
            <a:ext cx="1371600" cy="24384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COMPARE · 04 / 08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201A"/>
                </a:solidFill>
                <a:latin typeface="Aptos Display"/>
              </a:rPr>
              <a:t>Compare two concepts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3078480"/>
            <a:ext cx="472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CONCEPT 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3444240"/>
            <a:ext cx="4724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4201A"/>
                </a:solidFill>
                <a:latin typeface="Aptos Display"/>
              </a:rPr>
              <a:t>Left concept heading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24000" y="4358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201A"/>
                </a:solidFill>
                <a:latin typeface="Aptos"/>
              </a:rPr>
              <a:t>✎   Supporting point 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24000" y="4739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201A"/>
                </a:solidFill>
                <a:latin typeface="Aptos"/>
              </a:rPr>
              <a:t>✎   Supporting point two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24000" y="5120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201A"/>
                </a:solidFill>
                <a:latin typeface="Aptos"/>
              </a:rPr>
              <a:t>✎   Supporting point three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01840" y="3078480"/>
            <a:ext cx="4267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CONCEPT B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01840" y="3444240"/>
            <a:ext cx="4267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4201A"/>
                </a:solidFill>
                <a:latin typeface="Aptos Display"/>
              </a:rPr>
              <a:t>Right concept heading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01840" y="4358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201A"/>
                </a:solidFill>
                <a:latin typeface="Aptos"/>
              </a:rPr>
              <a:t>✎   Supporting point one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101840" y="4739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201A"/>
                </a:solidFill>
                <a:latin typeface="Aptos"/>
              </a:rPr>
              <a:t>✎   Supporting point two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101840" y="5120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4201A"/>
                </a:solidFill>
                <a:latin typeface="Aptos"/>
              </a:rPr>
              <a:t>✎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1524000" y="3078480"/>
            <a:ext cx="6248400" cy="2895600"/>
          </a:xfrm>
          <a:prstGeom prst="rect">
            <a:avLst/>
          </a:prstGeom>
          <a:solidFill>
            <a:srgbClr val="E2E8D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99120" y="3048000"/>
            <a:ext cx="1143000" cy="24384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FIGURE · 05 / 08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201A"/>
                </a:solidFill>
                <a:latin typeface="Aptos Display"/>
              </a:rPr>
              <a:t>Image + caption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4328160"/>
            <a:ext cx="6248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6B7A6E"/>
                </a:solidFill>
                <a:latin typeface="Aptos"/>
              </a:rPr>
              <a:t>Replace with your image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0" y="3078480"/>
            <a:ext cx="3276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FIGURE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0" y="3444240"/>
            <a:ext cx="32766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000" b="1" i="0">
                <a:solidFill>
                  <a:srgbClr val="14201A"/>
                </a:solidFill>
                <a:latin typeface="Aptos Display"/>
              </a:rPr>
              <a:t>A clear caption that tells the student what the image shows.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0" y="4968240"/>
            <a:ext cx="32766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B7A6E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QUOTE · 06 / 08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15803D"/>
                </a:solidFill>
                <a:latin typeface="Georgia"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3535680"/>
            <a:ext cx="9753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200" b="0" i="1">
                <a:solidFill>
                  <a:srgbClr val="14201A"/>
                </a:solidFill>
                <a:latin typeface="Aptos Display"/>
              </a:rPr>
              <a:t>Use this slide for a key insight or famous quotation that frames the lesson.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B7A6E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2954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152400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61544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1706880" y="3291840"/>
            <a:ext cx="838200" cy="18288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481584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490728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4998720" y="3291840"/>
            <a:ext cx="838200" cy="18288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0768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9912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290560" y="3291840"/>
            <a:ext cx="838200" cy="18288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DATA · 07 / 08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4201A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3736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RESULT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3736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4532D"/>
                </a:solidFill>
                <a:latin typeface="Aptos Display"/>
              </a:rPr>
              <a:t>87%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73736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4201A"/>
                </a:solidFill>
                <a:latin typeface="Aptos Display"/>
              </a:rPr>
              <a:t>Outcome metric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73736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B7A6E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2920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GROWTH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2920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4532D"/>
                </a:solidFill>
                <a:latin typeface="Aptos Display"/>
              </a:rPr>
              <a:t>3.4×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02920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4201A"/>
                </a:solidFill>
                <a:latin typeface="Aptos Display"/>
              </a:rPr>
              <a:t>Improvement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2920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B7A6E"/>
                </a:solidFill>
                <a:latin typeface="Aptos"/>
              </a:rPr>
              <a:t>What you compared against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32104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IMPACT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32104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4532D"/>
                </a:solidFill>
                <a:latin typeface="Aptos Display"/>
              </a:rPr>
              <a:t>$1.2M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32104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4201A"/>
                </a:solidFill>
                <a:latin typeface="Aptos Display"/>
              </a:rPr>
              <a:t>Annual savings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32104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B7A6E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93520" y="2346960"/>
            <a:ext cx="4419600" cy="243840"/>
          </a:xfrm>
          <a:prstGeom prst="rect">
            <a:avLst/>
          </a:prstGeom>
          <a:solidFill>
            <a:srgbClr val="D1FA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1524000" y="4632960"/>
            <a:ext cx="15240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52400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4201A"/>
                </a:solidFill>
                <a:latin typeface="Aptos"/>
              </a:rPr>
              <a:t>QUESTIONS &amp; DISCUSSION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2804160"/>
            <a:ext cx="9906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14201A"/>
                </a:solidFill>
                <a:latin typeface="Aptos Display"/>
              </a:rPr>
              <a:t>Thank you.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502920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GET IN TOUCH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53949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14201A"/>
                </a:solidFill>
                <a:latin typeface="Aptos"/>
              </a:rPr>
              <a:t>your.name@example.com    ·    yourschool.edu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6248400"/>
            <a:ext cx="4572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B7A6E"/>
                </a:solidFill>
                <a:latin typeface="Aptos"/>
              </a:rPr>
              <a:t>PENCIL BOX  ·  DISMISSED.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Pencil Box — Forest Green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