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11399520" y="6858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704320" y="7162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11384280" y="11430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11391900" y="12801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1727180" y="12801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800" y="44653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029200"/>
            <a:ext cx="2286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A LESSON BY YOUR NAME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2926080"/>
            <a:ext cx="7620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0F172A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181600"/>
            <a:ext cx="7315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4748B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PENCIL BOX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85800" y="1219200"/>
            <a:ext cx="365760" cy="45720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990600" y="1249680"/>
            <a:ext cx="60960" cy="426720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70560" y="1676400"/>
            <a:ext cx="396240" cy="137160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78180" y="1813560"/>
            <a:ext cx="381000" cy="318516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013460" y="1813560"/>
            <a:ext cx="45720" cy="3185160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998720"/>
            <a:ext cx="457200" cy="7924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03520" y="3048000"/>
            <a:ext cx="10668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MODULE · 02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2563EB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MODULE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340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LESSON · 03 / 08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52984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4748B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✎   Learning objective one — explain the core concept in plain words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3794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✎   Learning objective two — give a clear example students can recall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4206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✎   Learning objective three — connect the idea to prior knowledge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4617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0F172A"/>
                </a:solidFill>
                <a:latin typeface="Aptos"/>
              </a:rPr>
              <a:t>✎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705600" y="3078480"/>
            <a:ext cx="15240" cy="2895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493520" y="3048000"/>
            <a:ext cx="13716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071360" y="3048000"/>
            <a:ext cx="13716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COMPARE · 04 / 08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307848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344424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0" y="4358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0" y="4739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0" y="512064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three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307848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CONCEPT 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01840" y="344424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0F172A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01840" y="4358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01840" y="4739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two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101840" y="512064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0F172A"/>
                </a:solidFill>
                <a:latin typeface="Aptos"/>
              </a:rPr>
              <a:t>✎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0668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6248400" cy="2895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3048000"/>
            <a:ext cx="11430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3281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4748B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307848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44424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0F172A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96824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QUOTE · 06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2563EB"/>
                </a:solidFill>
                <a:latin typeface="Georgia"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0F172A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4748B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2194560"/>
            <a:ext cx="12954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61544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1706880" y="3291840"/>
            <a:ext cx="8382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481584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490728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4998720" y="3291840"/>
            <a:ext cx="8382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07680" y="307848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99120" y="3261360"/>
            <a:ext cx="45720" cy="2011680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290560" y="3291840"/>
            <a:ext cx="838200" cy="18288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2A2A2A"/>
                </a:solidFill>
                <a:latin typeface="Aptos"/>
              </a:rPr>
              <a:t>DATA · 07 / 08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0F172A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3736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RESULT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3736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87%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3736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Outcome metric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3736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920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GROWTH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02920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3.4×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02920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Improvement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920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What you compared against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21040" y="33223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IMPACT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321040" y="36576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D4ED8"/>
                </a:solidFill>
                <a:latin typeface="Aptos Display"/>
              </a:rPr>
              <a:t>$1.2M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321040" y="45720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0F172A"/>
                </a:solidFill>
                <a:latin typeface="Aptos Display"/>
              </a:rPr>
              <a:t>Annual savings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321040" y="48920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4748B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496061" y="1143000"/>
            <a:ext cx="310896" cy="388620"/>
          </a:xfrm>
          <a:prstGeom prst="rect">
            <a:avLst/>
          </a:prstGeom>
          <a:solidFill>
            <a:srgbClr val="E8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755142" y="1168908"/>
            <a:ext cx="51816" cy="362712"/>
          </a:xfrm>
          <a:prstGeom prst="rect">
            <a:avLst/>
          </a:prstGeom>
          <a:solidFill>
            <a:srgbClr val="D87878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483108" y="1531620"/>
            <a:ext cx="336803" cy="116585"/>
          </a:xfrm>
          <a:prstGeom prst="rect">
            <a:avLst/>
          </a:prstGeom>
          <a:solidFill>
            <a:srgbClr val="B898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489585" y="1648206"/>
            <a:ext cx="323850" cy="2707386"/>
          </a:xfrm>
          <a:prstGeom prst="rect">
            <a:avLst/>
          </a:prstGeom>
          <a:solidFill>
            <a:srgbClr val="F5C8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74573" y="1648206"/>
            <a:ext cx="38862" cy="2707386"/>
          </a:xfrm>
          <a:prstGeom prst="rect">
            <a:avLst/>
          </a:prstGeom>
          <a:solidFill>
            <a:srgbClr val="D9A6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7" name="Picture 6" descr="pencil-ti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4355591"/>
            <a:ext cx="388620" cy="6736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93520" y="2346960"/>
            <a:ext cx="4419600" cy="243840"/>
          </a:xfrm>
          <a:prstGeom prst="rect">
            <a:avLst/>
          </a:prstGeom>
          <a:solidFill>
            <a:srgbClr val="DBEAF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1524000" y="4632960"/>
            <a:ext cx="1524000" cy="45720"/>
          </a:xfrm>
          <a:prstGeom prst="rect">
            <a:avLst/>
          </a:prstGeom>
          <a:solidFill>
            <a:srgbClr val="2A2A2A">
              <a:alpha val="8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52400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F172A"/>
                </a:solidFill>
                <a:latin typeface="Aptos"/>
              </a:rPr>
              <a:t>QUESTIONS &amp; 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0F172A"/>
                </a:solidFill>
                <a:latin typeface="Aptos Display"/>
              </a:rPr>
              <a:t>Thank you.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2A2A2A"/>
                </a:solidFill>
                <a:latin typeface="Aptos"/>
              </a:rPr>
              <a:t>GET IN TOUCH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0F172A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4748B"/>
                </a:solidFill>
                <a:latin typeface="Aptos"/>
              </a:rPr>
              <a:t>PENCIL BOX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 Box — Sky Blue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