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sky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snowma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371600"/>
            <a:ext cx="3200400" cy="5440680"/>
          </a:xfrm>
          <a:prstGeom prst="rect">
            <a:avLst/>
          </a:prstGeom>
        </p:spPr>
      </p:pic>
      <p:pic>
        <p:nvPicPr>
          <p:cNvPr id="4" name="Picture 3" descr="flak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8800" y="457200"/>
            <a:ext cx="2133600" cy="2133600"/>
          </a:xfrm>
          <a:prstGeom prst="rect">
            <a:avLst/>
          </a:prstGeom>
        </p:spPr>
      </p:pic>
      <p:pic>
        <p:nvPicPr>
          <p:cNvPr id="5" name="Picture 4" descr="drift-cov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334000"/>
            <a:ext cx="12192000" cy="1524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114800" y="16764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8302A"/>
                </a:solidFill>
                <a:latin typeface="Aptos"/>
              </a:rPr>
              <a:t>A CHRISTMAS PRESENTATION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0" y="2133600"/>
            <a:ext cx="74676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4000"/>
              </a:lnSpc>
            </a:pPr>
            <a:r>
              <a:rPr sz="6200" b="1" i="1">
                <a:solidFill>
                  <a:srgbClr val="FFFFFF"/>
                </a:solidFill>
                <a:latin typeface="Georgia"/>
              </a:rPr>
              <a:t>A wintry headline goes here.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14800" y="4114800"/>
            <a:ext cx="7467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2000" b="0" i="0">
                <a:solidFill>
                  <a:srgbClr val="FFFFFF"/>
                </a:solidFill>
                <a:latin typeface="Aptos"/>
              </a:rPr>
              <a:t>A short, useful subtitle that frames what this presentation is about.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6370320"/>
            <a:ext cx="990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1" i="0" spc="280">
                <a:solidFill>
                  <a:srgbClr val="143420"/>
                </a:solidFill>
                <a:latin typeface="Aptos"/>
              </a:rPr>
              <a:t>SNOWFALL  ·  DECEMBER 2026  ·  YOUR NAME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sky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snowma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676400"/>
            <a:ext cx="2743200" cy="4678680"/>
          </a:xfrm>
          <a:prstGeom prst="rect">
            <a:avLst/>
          </a:prstGeom>
        </p:spPr>
      </p:pic>
      <p:pic>
        <p:nvPicPr>
          <p:cNvPr id="4" name="Picture 3" descr="drift-cov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34000"/>
            <a:ext cx="12192000" cy="1524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14800" y="15240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8302A"/>
                </a:solidFill>
                <a:latin typeface="Aptos"/>
              </a:rPr>
              <a:t>SECTION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0" y="1950720"/>
            <a:ext cx="53340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0000"/>
              </a:lnSpc>
            </a:pPr>
            <a:r>
              <a:rPr sz="16000" b="1" i="1">
                <a:solidFill>
                  <a:srgbClr val="FFFFFF"/>
                </a:solidFill>
                <a:latin typeface="Georgia"/>
              </a:rPr>
              <a:t>01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0" y="4267200"/>
            <a:ext cx="7467600" cy="685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6000"/>
              </a:lnSpc>
            </a:pPr>
            <a:r>
              <a:rPr sz="4400" b="1" i="1">
                <a:solidFill>
                  <a:srgbClr val="FFFFFF"/>
                </a:solidFill>
                <a:latin typeface="Georgia"/>
              </a:rPr>
              <a:t>Section title goes here.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1434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drift-bod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17920"/>
            <a:ext cx="12192000" cy="6400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C83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FFFFF"/>
                </a:solidFill>
                <a:latin typeface="Aptos"/>
              </a:rPr>
              <a:t>SNOWFALL  ·  PRESENTATION TITLE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FFFFFF"/>
                </a:solidFill>
                <a:latin typeface="Aptos"/>
              </a:rPr>
              <a:t>03 / 08  ❄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143420"/>
                </a:solidFill>
                <a:latin typeface="Georgia"/>
              </a:rPr>
              <a:t>Slide title goes here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256032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677A6B"/>
                </a:solidFill>
                <a:latin typeface="Georgia"/>
              </a:rPr>
              <a:t>A one-sentence lead that summarizes the slide in plain language.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4137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E5640"/>
                </a:solidFill>
                <a:latin typeface="Aptos"/>
              </a:rPr>
              <a:t>❄   First key point — keep it to one idea per line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82524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E5640"/>
                </a:solidFill>
                <a:latin typeface="Aptos"/>
              </a:rPr>
              <a:t>❄   Second key point — strong verbs, short clauses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23672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E5640"/>
                </a:solidFill>
                <a:latin typeface="Aptos"/>
              </a:rPr>
              <a:t>❄   Third key point — pair with a supporting detail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64820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E5640"/>
                </a:solidFill>
                <a:latin typeface="Aptos"/>
              </a:rPr>
              <a:t>❄   Fourth key point — drop bullets you don't need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1434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drift-bod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17920"/>
            <a:ext cx="12192000" cy="6400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C83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088380" y="3078480"/>
            <a:ext cx="15240" cy="2590800"/>
          </a:xfrm>
          <a:prstGeom prst="rect">
            <a:avLst/>
          </a:prstGeom>
          <a:solidFill>
            <a:srgbClr val="CCD9C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FFFFF"/>
                </a:solidFill>
                <a:latin typeface="Aptos"/>
              </a:rPr>
              <a:t>SNOWFALL  ·  PRESENTATION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FFFFFF"/>
                </a:solidFill>
                <a:latin typeface="Aptos"/>
              </a:rPr>
              <a:t>04 / 08  ❄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143420"/>
                </a:solidFill>
                <a:latin typeface="Georgia"/>
              </a:rPr>
              <a:t>Compare two things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078480"/>
            <a:ext cx="5029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8302A"/>
                </a:solidFill>
                <a:latin typeface="Aptos"/>
              </a:rPr>
              <a:t>OPTION 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41376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400" b="1" i="1">
                <a:solidFill>
                  <a:srgbClr val="143420"/>
                </a:solidFill>
                <a:latin typeface="Georgia"/>
              </a:rPr>
              <a:t>Left column heading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297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E5640"/>
                </a:solidFill>
                <a:latin typeface="Aptos"/>
              </a:rPr>
              <a:t>❄   Supporting point one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678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E5640"/>
                </a:solidFill>
                <a:latin typeface="Aptos"/>
              </a:rPr>
              <a:t>❄   Supporting point two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5059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E5640"/>
                </a:solidFill>
                <a:latin typeface="Aptos"/>
              </a:rPr>
              <a:t>❄   Supporting point three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22720" y="3078480"/>
            <a:ext cx="5029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8302A"/>
                </a:solidFill>
                <a:latin typeface="Aptos"/>
              </a:rPr>
              <a:t>OPTION B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22720" y="341376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400" b="1" i="1">
                <a:solidFill>
                  <a:srgbClr val="143420"/>
                </a:solidFill>
                <a:latin typeface="Georgia"/>
              </a:rPr>
              <a:t>Right column heading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22720" y="4297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E5640"/>
                </a:solidFill>
                <a:latin typeface="Aptos"/>
              </a:rPr>
              <a:t>❄   Supporting point one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22720" y="4678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E5640"/>
                </a:solidFill>
                <a:latin typeface="Aptos"/>
              </a:rPr>
              <a:t>❄   Supporting point two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22720" y="5059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E5640"/>
                </a:solidFill>
                <a:latin typeface="Aptos"/>
              </a:rPr>
              <a:t>❄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1434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drift-bod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17920"/>
            <a:ext cx="12192000" cy="6400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C83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40080" y="3078480"/>
            <a:ext cx="6858000" cy="2895600"/>
          </a:xfrm>
          <a:prstGeom prst="rect">
            <a:avLst/>
          </a:prstGeom>
          <a:solidFill>
            <a:srgbClr val="CCD9C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FFFFF"/>
                </a:solidFill>
                <a:latin typeface="Aptos"/>
              </a:rPr>
              <a:t>SNOWFALL  ·  PRESENTATION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FFFFFF"/>
                </a:solidFill>
                <a:latin typeface="Aptos"/>
              </a:rPr>
              <a:t>05 / 08  ❄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143420"/>
                </a:solidFill>
                <a:latin typeface="Georgia"/>
              </a:rPr>
              <a:t>Image + caption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419600"/>
            <a:ext cx="6858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677A6B"/>
                </a:solidFill>
                <a:latin typeface="Aptos"/>
              </a:rPr>
              <a:t>❄  Replace with your image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0" y="3078480"/>
            <a:ext cx="3733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8302A"/>
                </a:solidFill>
                <a:latin typeface="Aptos"/>
              </a:rPr>
              <a:t>CAPTION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72400" y="3413760"/>
            <a:ext cx="37338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200" b="1" i="1">
                <a:solidFill>
                  <a:srgbClr val="143420"/>
                </a:solidFill>
                <a:latin typeface="Georgia"/>
              </a:rPr>
              <a:t>A clear caption that tells the reader what the image shows.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72400" y="4907280"/>
            <a:ext cx="3733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677A6B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1434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drift-bod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17920"/>
            <a:ext cx="12192000" cy="64008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FFFFF"/>
                </a:solidFill>
                <a:latin typeface="Aptos"/>
              </a:rPr>
              <a:t>SNOWFALL  ·  PRESENTATION TITLE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FFFFFF"/>
                </a:solidFill>
                <a:latin typeface="Aptos"/>
              </a:rPr>
              <a:t>06 / 08  ❄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5240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C8302A"/>
                </a:solidFill>
                <a:latin typeface="Georgia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3657600"/>
            <a:ext cx="105156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400" b="0" i="1">
                <a:solidFill>
                  <a:srgbClr val="143420"/>
                </a:solidFill>
                <a:latin typeface="Georgia"/>
              </a:rPr>
              <a:t>A short, evocative quote that captures the spirit of the season.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18160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677A6B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8F4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14342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drift-bod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17920"/>
            <a:ext cx="12192000" cy="6400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C83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FFFFF"/>
                </a:solidFill>
                <a:latin typeface="Aptos"/>
              </a:rPr>
              <a:t>SNOWFALL  ·  PRESENTATION TITLE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FFFFFF"/>
                </a:solidFill>
                <a:latin typeface="Aptos"/>
              </a:rPr>
              <a:t>07 / 08  ❄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554480"/>
            <a:ext cx="990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143420"/>
                </a:solidFill>
                <a:latin typeface="Georgia"/>
              </a:rPr>
              <a:t>Three numbers that matter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143420"/>
                </a:solidFill>
                <a:latin typeface="Georgia"/>
              </a:rPr>
              <a:t>87%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143420"/>
                </a:solidFill>
                <a:latin typeface="Aptos"/>
              </a:rPr>
              <a:t>OUTCOME METRIC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77A6B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8056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143420"/>
                </a:solidFill>
                <a:latin typeface="Georgia"/>
              </a:rPr>
              <a:t>3.4×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8056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143420"/>
                </a:solidFill>
                <a:latin typeface="Aptos"/>
              </a:rPr>
              <a:t>IMPROVEMENT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8056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77A6B"/>
                </a:solidFill>
                <a:latin typeface="Aptos"/>
              </a:rPr>
              <a:t>What you compared against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2104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143420"/>
                </a:solidFill>
                <a:latin typeface="Georgia"/>
              </a:rPr>
              <a:t>$1.2M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2104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143420"/>
                </a:solidFill>
                <a:latin typeface="Aptos"/>
              </a:rPr>
              <a:t>IMPACT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2104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77A6B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sky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snowma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4400" y="1371600"/>
            <a:ext cx="3200400" cy="5440680"/>
          </a:xfrm>
          <a:prstGeom prst="rect">
            <a:avLst/>
          </a:prstGeom>
        </p:spPr>
      </p:pic>
      <p:pic>
        <p:nvPicPr>
          <p:cNvPr id="4" name="Picture 3" descr="drift-cov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34000"/>
            <a:ext cx="12192000" cy="1524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0080" y="1828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8302A"/>
                </a:solidFill>
                <a:latin typeface="Aptos"/>
              </a:rPr>
              <a:t>MERRY CHRISTMAS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438400"/>
            <a:ext cx="76200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7200" b="1" i="1">
                <a:solidFill>
                  <a:srgbClr val="FFFFFF"/>
                </a:solidFill>
                <a:latin typeface="Georgia"/>
              </a:rPr>
              <a:t>Thank you.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42672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C8302A"/>
                </a:solidFill>
                <a:latin typeface="Aptos"/>
              </a:rPr>
              <a:t>GET IN TOUCH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4632960"/>
            <a:ext cx="6858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FFFFFF"/>
                </a:solidFill>
                <a:latin typeface="Aptos"/>
              </a:rPr>
              <a:t>your.name@example.com  ·  yourwebsite.com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6370320"/>
            <a:ext cx="990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1" i="0" spc="280">
                <a:solidFill>
                  <a:srgbClr val="143420"/>
                </a:solidFill>
                <a:latin typeface="Aptos"/>
              </a:rPr>
              <a:t>SNOWFALL  ·  WISHING YOU A BRIGHT NEW YEAR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Snowfall — Pine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