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A1628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8656320" y="1828800"/>
            <a:ext cx="2895600" cy="45720"/>
          </a:xfrm>
          <a:prstGeom prst="rect">
            <a:avLst/>
          </a:prstGeom>
          <a:solidFill>
            <a:srgbClr val="B4F05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40080" y="42672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8B9BB4"/>
                </a:solidFill>
                <a:latin typeface="Aptos"/>
              </a:rPr>
              <a:t>[COMPANY] / SEED ROUND / 2026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72000" y="426720"/>
            <a:ext cx="7010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60">
                <a:solidFill>
                  <a:srgbClr val="B4F050"/>
                </a:solidFill>
                <a:latin typeface="Aptos"/>
              </a:rPr>
              <a:t>VELOCITY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2895600"/>
            <a:ext cx="10911840" cy="2438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95000"/>
              </a:lnSpc>
            </a:pPr>
            <a:r>
              <a:rPr sz="9600" b="1" i="0">
                <a:solidFill>
                  <a:srgbClr val="FFFFFF"/>
                </a:solidFill>
                <a:latin typeface="Aptos Display"/>
              </a:rPr>
              <a:t>[Company
Name]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5486400"/>
            <a:ext cx="9906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0000"/>
              </a:lnSpc>
            </a:pPr>
            <a:r>
              <a:rPr sz="2000" b="0" i="1">
                <a:solidFill>
                  <a:srgbClr val="8B9BB4"/>
                </a:solidFill>
                <a:latin typeface="Aptos"/>
              </a:rPr>
              <a:t>A one-line description of what the company does, who it’s for, and why it matters.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6400800"/>
            <a:ext cx="990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8B9BB4"/>
                </a:solidFill>
                <a:latin typeface="Aptos"/>
              </a:rPr>
              <a:t>CONFIDENTIAL  ·  FOUNDER NAME  ·  founder@company.com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A1628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42672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8B9BB4"/>
                </a:solidFill>
                <a:latin typeface="Aptos"/>
              </a:rPr>
              <a:t>[COMPANY] / SEED ROUND / 2026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0" y="426720"/>
            <a:ext cx="7010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60">
                <a:solidFill>
                  <a:srgbClr val="B4F050"/>
                </a:solidFill>
                <a:latin typeface="Aptos"/>
              </a:rPr>
              <a:t>02 / 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9906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40">
                <a:solidFill>
                  <a:srgbClr val="B4F050"/>
                </a:solidFill>
                <a:latin typeface="Aptos"/>
              </a:rPr>
              <a:t>PROBLEM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1767840"/>
            <a:ext cx="10911840" cy="2438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5000"/>
              </a:lnSpc>
            </a:pPr>
            <a:r>
              <a:rPr sz="4600" b="1" i="0">
                <a:solidFill>
                  <a:srgbClr val="FFFFFF"/>
                </a:solidFill>
                <a:latin typeface="Aptos Display"/>
              </a:rPr>
              <a:t>Every [customer type] wastes 40% of their day on the same broken workflow.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4419600"/>
            <a:ext cx="3048000" cy="990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8800" b="1" i="0">
                <a:solidFill>
                  <a:srgbClr val="FFFFFF"/>
                </a:solidFill>
                <a:latin typeface="Aptos Display"/>
              </a:rPr>
              <a:t>$320B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5486400"/>
            <a:ext cx="3048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8B9BB4"/>
                </a:solidFill>
                <a:latin typeface="Aptos"/>
              </a:rPr>
              <a:t>ANNUAL COST OF THE PROBLEM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45280" y="4419600"/>
            <a:ext cx="3048000" cy="990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8800" b="1" i="0">
                <a:solidFill>
                  <a:srgbClr val="FFFFFF"/>
                </a:solidFill>
                <a:latin typeface="Aptos Display"/>
              </a:rPr>
              <a:t>87%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45280" y="5486400"/>
            <a:ext cx="3048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8B9BB4"/>
                </a:solidFill>
                <a:latin typeface="Aptos"/>
              </a:rPr>
              <a:t>TEAMS STILL DOING IT MANUALLY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650480" y="4419600"/>
            <a:ext cx="3048000" cy="990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8800" b="1" i="0">
                <a:solidFill>
                  <a:srgbClr val="FFFFFF"/>
                </a:solidFill>
                <a:latin typeface="Aptos Display"/>
              </a:rPr>
              <a:t>3.4×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650480" y="5486400"/>
            <a:ext cx="3048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8B9BB4"/>
                </a:solidFill>
                <a:latin typeface="Aptos"/>
              </a:rPr>
              <a:t>TIME SPENT VS. CORE WORK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A1628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640080" y="4419600"/>
            <a:ext cx="990600" cy="274320"/>
          </a:xfrm>
          <a:prstGeom prst="rect">
            <a:avLst/>
          </a:prstGeom>
          <a:solidFill>
            <a:srgbClr val="12234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4297680" y="4419600"/>
            <a:ext cx="990600" cy="274320"/>
          </a:xfrm>
          <a:prstGeom prst="rect">
            <a:avLst/>
          </a:prstGeom>
          <a:solidFill>
            <a:srgbClr val="12234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7955280" y="4419600"/>
            <a:ext cx="990600" cy="274320"/>
          </a:xfrm>
          <a:prstGeom prst="rect">
            <a:avLst/>
          </a:prstGeom>
          <a:solidFill>
            <a:srgbClr val="12234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40080" y="42672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8B9BB4"/>
                </a:solidFill>
                <a:latin typeface="Aptos"/>
              </a:rPr>
              <a:t>[COMPANY] / SEED ROUND / 2026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72000" y="426720"/>
            <a:ext cx="7010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60">
                <a:solidFill>
                  <a:srgbClr val="B4F050"/>
                </a:solidFill>
                <a:latin typeface="Aptos"/>
              </a:rPr>
              <a:t>03 / 10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9906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40">
                <a:solidFill>
                  <a:srgbClr val="B4F050"/>
                </a:solidFill>
                <a:latin typeface="Aptos"/>
              </a:rPr>
              <a:t>SOLUTION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1767840"/>
            <a:ext cx="10911840" cy="2438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5000"/>
              </a:lnSpc>
            </a:pPr>
            <a:r>
              <a:rPr sz="5600" b="1" i="0">
                <a:solidFill>
                  <a:srgbClr val="FFFFFF"/>
                </a:solidFill>
                <a:latin typeface="Aptos Display"/>
              </a:rPr>
              <a:t>A one-sentence solution that ties directly back to the problem above.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16280" y="4450080"/>
            <a:ext cx="914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00">
                <a:solidFill>
                  <a:srgbClr val="B4F050"/>
                </a:solidFill>
                <a:latin typeface="Aptos"/>
              </a:rPr>
              <a:t>01 CORE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4876800"/>
            <a:ext cx="3276600" cy="457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FFFFFF"/>
                </a:solidFill>
                <a:latin typeface="Aptos Display"/>
              </a:rPr>
              <a:t>Headline feature one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5334000"/>
            <a:ext cx="3276600" cy="914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0">
                <a:solidFill>
                  <a:srgbClr val="8B9BB4"/>
                </a:solidFill>
                <a:latin typeface="Aptos"/>
              </a:rPr>
              <a:t>Brief description of the first key capability that delivers value.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373880" y="4450080"/>
            <a:ext cx="914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00">
                <a:solidFill>
                  <a:srgbClr val="B4F050"/>
                </a:solidFill>
                <a:latin typeface="Aptos"/>
              </a:rPr>
              <a:t>02 SPEED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297680" y="4876800"/>
            <a:ext cx="3276600" cy="457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FFFFFF"/>
                </a:solidFill>
                <a:latin typeface="Aptos Display"/>
              </a:rPr>
              <a:t>Headline feature two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297680" y="5334000"/>
            <a:ext cx="3276600" cy="914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0">
                <a:solidFill>
                  <a:srgbClr val="8B9BB4"/>
                </a:solidFill>
                <a:latin typeface="Aptos"/>
              </a:rPr>
              <a:t>Brief description of how this dimension differentiates the product.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031480" y="4450080"/>
            <a:ext cx="914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00">
                <a:solidFill>
                  <a:srgbClr val="B4F050"/>
                </a:solidFill>
                <a:latin typeface="Aptos"/>
              </a:rPr>
              <a:t>03 TRUST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955280" y="4876800"/>
            <a:ext cx="3276600" cy="457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FFFFFF"/>
                </a:solidFill>
                <a:latin typeface="Aptos Display"/>
              </a:rPr>
              <a:t>Headline feature three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955280" y="5334000"/>
            <a:ext cx="3276600" cy="914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0">
                <a:solidFill>
                  <a:srgbClr val="8B9BB4"/>
                </a:solidFill>
                <a:latin typeface="Aptos"/>
              </a:rPr>
              <a:t>Brief description of why this matters to your buyer persona.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A1628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640080" y="4160520"/>
            <a:ext cx="10911840" cy="7620"/>
          </a:xfrm>
          <a:prstGeom prst="rect">
            <a:avLst/>
          </a:prstGeom>
          <a:solidFill>
            <a:srgbClr val="1F314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640080" y="4922520"/>
            <a:ext cx="10911840" cy="7620"/>
          </a:xfrm>
          <a:prstGeom prst="rect">
            <a:avLst/>
          </a:prstGeom>
          <a:solidFill>
            <a:srgbClr val="1F314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640080" y="5684520"/>
            <a:ext cx="10911840" cy="7620"/>
          </a:xfrm>
          <a:prstGeom prst="rect">
            <a:avLst/>
          </a:prstGeom>
          <a:solidFill>
            <a:srgbClr val="1F314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40080" y="42672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8B9BB4"/>
                </a:solidFill>
                <a:latin typeface="Aptos"/>
              </a:rPr>
              <a:t>[COMPANY] / SEED ROUND / 2026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72000" y="426720"/>
            <a:ext cx="7010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60">
                <a:solidFill>
                  <a:srgbClr val="B4F050"/>
                </a:solidFill>
                <a:latin typeface="Aptos"/>
              </a:rPr>
              <a:t>04 / 10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9906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40">
                <a:solidFill>
                  <a:srgbClr val="B4F050"/>
                </a:solidFill>
                <a:latin typeface="Aptos"/>
              </a:rPr>
              <a:t>MARKET OPPORTUNITY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1767840"/>
            <a:ext cx="10911840" cy="2438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5000"/>
              </a:lnSpc>
            </a:pPr>
            <a:r>
              <a:rPr sz="5600" b="1" i="0">
                <a:solidFill>
                  <a:srgbClr val="FFFFFF"/>
                </a:solidFill>
                <a:latin typeface="Aptos Display"/>
              </a:rPr>
              <a:t>A category big enough to matter, growing fast enough to win.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3505200"/>
            <a:ext cx="9144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8B9BB4"/>
                </a:solidFill>
                <a:latin typeface="Aptos"/>
              </a:rPr>
              <a:t>TAM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76400" y="3413760"/>
            <a:ext cx="21336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5200" b="1" i="0">
                <a:solidFill>
                  <a:srgbClr val="FFFFFF"/>
                </a:solidFill>
                <a:latin typeface="Aptos Display"/>
              </a:rPr>
              <a:t>$48B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67200" y="3505200"/>
            <a:ext cx="6858000" cy="457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0000"/>
              </a:lnSpc>
            </a:pPr>
            <a:r>
              <a:rPr sz="1400" b="0" i="0">
                <a:solidFill>
                  <a:srgbClr val="8B9BB4"/>
                </a:solidFill>
                <a:latin typeface="Aptos"/>
              </a:rPr>
              <a:t>Total addressable market by 2030, 18% CAGR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0080" y="4267200"/>
            <a:ext cx="9144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8B9BB4"/>
                </a:solidFill>
                <a:latin typeface="Aptos"/>
              </a:rPr>
              <a:t>SAM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676400" y="4175760"/>
            <a:ext cx="21336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5200" b="1" i="0">
                <a:solidFill>
                  <a:srgbClr val="FFFFFF"/>
                </a:solidFill>
                <a:latin typeface="Aptos Display"/>
              </a:rPr>
              <a:t>$14B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267200" y="4267200"/>
            <a:ext cx="6858000" cy="457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0000"/>
              </a:lnSpc>
            </a:pPr>
            <a:r>
              <a:rPr sz="1400" b="0" i="0">
                <a:solidFill>
                  <a:srgbClr val="8B9BB4"/>
                </a:solidFill>
                <a:latin typeface="Aptos"/>
              </a:rPr>
              <a:t>US + EU mid-market and enterprise, today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080" y="5029200"/>
            <a:ext cx="9144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B4F050"/>
                </a:solidFill>
                <a:latin typeface="Aptos"/>
              </a:rPr>
              <a:t>SOM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676400" y="4937760"/>
            <a:ext cx="21336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5200" b="1" i="0">
                <a:solidFill>
                  <a:srgbClr val="B4F050"/>
                </a:solidFill>
                <a:latin typeface="Aptos Display"/>
              </a:rPr>
              <a:t>$1.2B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267200" y="5029200"/>
            <a:ext cx="6858000" cy="457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0000"/>
              </a:lnSpc>
            </a:pPr>
            <a:r>
              <a:rPr sz="1400" b="0" i="0">
                <a:solidFill>
                  <a:srgbClr val="8B9BB4"/>
                </a:solidFill>
                <a:latin typeface="Aptos"/>
              </a:rPr>
              <a:t>Realistic 5-year capture at current trajectory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A1628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640080" y="3139440"/>
            <a:ext cx="6705600" cy="3048000"/>
          </a:xfrm>
          <a:prstGeom prst="rect">
            <a:avLst/>
          </a:prstGeom>
          <a:solidFill>
            <a:srgbClr val="12234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40080" y="42672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8B9BB4"/>
                </a:solidFill>
                <a:latin typeface="Aptos"/>
              </a:rPr>
              <a:t>[COMPANY] / SEED ROUND / 2026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72000" y="426720"/>
            <a:ext cx="7010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60">
                <a:solidFill>
                  <a:srgbClr val="B4F050"/>
                </a:solidFill>
                <a:latin typeface="Aptos"/>
              </a:rPr>
              <a:t>05 / 10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9906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40">
                <a:solidFill>
                  <a:srgbClr val="B4F050"/>
                </a:solidFill>
                <a:latin typeface="Aptos"/>
              </a:rPr>
              <a:t>PRODUCT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1767840"/>
            <a:ext cx="10911840" cy="2438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5000"/>
              </a:lnSpc>
            </a:pPr>
            <a:r>
              <a:rPr sz="5600" b="1" i="0">
                <a:solidFill>
                  <a:srgbClr val="FFFFFF"/>
                </a:solidFill>
                <a:latin typeface="Aptos Display"/>
              </a:rPr>
              <a:t>A product your team can ship today, that scales tomorrow.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4572000"/>
            <a:ext cx="67056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100" b="1" i="0" spc="200">
                <a:solidFill>
                  <a:srgbClr val="8B9BB4"/>
                </a:solidFill>
                <a:latin typeface="Aptos"/>
              </a:rPr>
              <a:t>[ PRODUCT SCREENSHOT ]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924800" y="3139440"/>
            <a:ext cx="35052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00">
                <a:solidFill>
                  <a:srgbClr val="B4F050"/>
                </a:solidFill>
                <a:latin typeface="Aptos"/>
              </a:rPr>
              <a:t>KEY CAPABILITIES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924800" y="3581400"/>
            <a:ext cx="3505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FFFFFF"/>
                </a:solidFill>
                <a:latin typeface="Aptos"/>
              </a:rPr>
              <a:t>●  One-click integration with the tools your team uses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924800" y="4038600"/>
            <a:ext cx="3505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FFFFFF"/>
                </a:solidFill>
                <a:latin typeface="Aptos"/>
              </a:rPr>
              <a:t>●  Real-time sync across web, mobile, and API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924800" y="4495800"/>
            <a:ext cx="3505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FFFFFF"/>
                </a:solidFill>
                <a:latin typeface="Aptos"/>
              </a:rPr>
              <a:t>●  SOC 2 Type II compliant by default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924800" y="4953000"/>
            <a:ext cx="3505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FFFFFF"/>
                </a:solidFill>
                <a:latin typeface="Aptos"/>
              </a:rPr>
              <a:t>●  Native AI co-pilot for power users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A1628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640080" y="3139440"/>
            <a:ext cx="3352800" cy="2895600"/>
          </a:xfrm>
          <a:prstGeom prst="rect">
            <a:avLst/>
          </a:prstGeom>
          <a:solidFill>
            <a:srgbClr val="12234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4419600" y="3139440"/>
            <a:ext cx="3352800" cy="2895600"/>
          </a:xfrm>
          <a:prstGeom prst="rect">
            <a:avLst/>
          </a:prstGeom>
          <a:solidFill>
            <a:srgbClr val="1B2D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8199120" y="3139440"/>
            <a:ext cx="3352800" cy="2895600"/>
          </a:xfrm>
          <a:prstGeom prst="rect">
            <a:avLst/>
          </a:prstGeom>
          <a:solidFill>
            <a:srgbClr val="12234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40080" y="42672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8B9BB4"/>
                </a:solidFill>
                <a:latin typeface="Aptos"/>
              </a:rPr>
              <a:t>[COMPANY] / SEED ROUND / 2026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72000" y="426720"/>
            <a:ext cx="7010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60">
                <a:solidFill>
                  <a:srgbClr val="B4F050"/>
                </a:solidFill>
                <a:latin typeface="Aptos"/>
              </a:rPr>
              <a:t>06 / 10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9906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40">
                <a:solidFill>
                  <a:srgbClr val="B4F050"/>
                </a:solidFill>
                <a:latin typeface="Aptos"/>
              </a:rPr>
              <a:t>BUSINESS MODEL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1767840"/>
            <a:ext cx="10911840" cy="2438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5000"/>
              </a:lnSpc>
            </a:pPr>
            <a:r>
              <a:rPr sz="5600" b="1" i="0">
                <a:solidFill>
                  <a:srgbClr val="FFFFFF"/>
                </a:solidFill>
                <a:latin typeface="Aptos Display"/>
              </a:rPr>
              <a:t>SaaS subscription. Per-seat. Land &amp; expand inside the org.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68680" y="3383280"/>
            <a:ext cx="28956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00">
                <a:solidFill>
                  <a:srgbClr val="B4F050"/>
                </a:solidFill>
                <a:latin typeface="Aptos"/>
              </a:rPr>
              <a:t>STARTER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68680" y="3718560"/>
            <a:ext cx="28956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4800" b="1" i="0">
                <a:solidFill>
                  <a:srgbClr val="FFFFFF"/>
                </a:solidFill>
                <a:latin typeface="Aptos Display"/>
              </a:rPr>
              <a:t>$29  /seat/mo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68680" y="4419600"/>
            <a:ext cx="2895600" cy="457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8B9BB4"/>
                </a:solidFill>
                <a:latin typeface="Aptos"/>
              </a:rPr>
              <a:t>Solo founders &amp; small teams getting started.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68680" y="5029200"/>
            <a:ext cx="2895600" cy="1066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0">
                <a:solidFill>
                  <a:srgbClr val="FFFFFF"/>
                </a:solidFill>
                <a:latin typeface="Aptos"/>
              </a:rPr>
              <a:t>Up to 5 seats
Core workflows
Email support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648200" y="3383280"/>
            <a:ext cx="28956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00">
                <a:solidFill>
                  <a:srgbClr val="B4F050"/>
                </a:solidFill>
                <a:latin typeface="Aptos"/>
              </a:rPr>
              <a:t>GROWTH  ·  MOST POPULAR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648200" y="3718560"/>
            <a:ext cx="28956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4800" b="1" i="0">
                <a:solidFill>
                  <a:srgbClr val="B4F050"/>
                </a:solidFill>
                <a:latin typeface="Aptos Display"/>
              </a:rPr>
              <a:t>$89  /seat/mo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648200" y="4419600"/>
            <a:ext cx="2895600" cy="457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8B9BB4"/>
                </a:solidFill>
                <a:latin typeface="Aptos"/>
              </a:rPr>
              <a:t>Scaling teams with cross-functional workflows.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8200" y="5029200"/>
            <a:ext cx="2895600" cy="1066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0">
                <a:solidFill>
                  <a:srgbClr val="FFFFFF"/>
                </a:solidFill>
                <a:latin typeface="Aptos"/>
              </a:rPr>
              <a:t>Unlimited seats
Advanced AI features
SSO &amp; SCIM
Priority support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427720" y="3383280"/>
            <a:ext cx="28956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00">
                <a:solidFill>
                  <a:srgbClr val="B4F050"/>
                </a:solidFill>
                <a:latin typeface="Aptos"/>
              </a:rPr>
              <a:t>ENTERPRISE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427720" y="3718560"/>
            <a:ext cx="28956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4400" b="1" i="0">
                <a:solidFill>
                  <a:srgbClr val="FFFFFF"/>
                </a:solidFill>
                <a:latin typeface="Aptos Display"/>
              </a:rPr>
              <a:t>Custom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427720" y="4419600"/>
            <a:ext cx="2895600" cy="457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8B9BB4"/>
                </a:solidFill>
                <a:latin typeface="Aptos"/>
              </a:rPr>
              <a:t>Volume contracts, custom security, dedicated CS.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427720" y="5029200"/>
            <a:ext cx="2895600" cy="1066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0">
                <a:solidFill>
                  <a:srgbClr val="FFFFFF"/>
                </a:solidFill>
                <a:latin typeface="Aptos"/>
              </a:rPr>
              <a:t>Custom contract
On-prem options
SLA &amp; dedicated CSM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A1628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42672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8B9BB4"/>
                </a:solidFill>
                <a:latin typeface="Aptos"/>
              </a:rPr>
              <a:t>[COMPANY] / SEED ROUND / 2026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0" y="426720"/>
            <a:ext cx="7010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60">
                <a:solidFill>
                  <a:srgbClr val="B4F050"/>
                </a:solidFill>
                <a:latin typeface="Aptos"/>
              </a:rPr>
              <a:t>07 / 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9906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40">
                <a:solidFill>
                  <a:srgbClr val="B4F050"/>
                </a:solidFill>
                <a:latin typeface="Aptos"/>
              </a:rPr>
              <a:t>TRACTION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1767840"/>
            <a:ext cx="10911840" cy="2438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5000"/>
              </a:lnSpc>
            </a:pPr>
            <a:r>
              <a:rPr sz="5600" b="1" i="0">
                <a:solidFill>
                  <a:srgbClr val="FFFFFF"/>
                </a:solidFill>
                <a:latin typeface="Aptos Display"/>
              </a:rPr>
              <a:t>Six months in, the numbers tell the story.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3200400"/>
            <a:ext cx="3352800" cy="1219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10000" b="1" i="0">
                <a:solidFill>
                  <a:srgbClr val="B4F050"/>
                </a:solidFill>
                <a:latin typeface="Aptos Display"/>
              </a:rPr>
              <a:t>$1.2M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4495800"/>
            <a:ext cx="33528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160">
                <a:solidFill>
                  <a:srgbClr val="FFFFFF"/>
                </a:solidFill>
                <a:latin typeface="Aptos"/>
              </a:rPr>
              <a:t>ARR / 6 MONTHS FROM LAUNCH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4876800"/>
            <a:ext cx="33528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0000"/>
              </a:lnSpc>
            </a:pPr>
            <a:r>
              <a:rPr sz="1400" b="0" i="0">
                <a:solidFill>
                  <a:srgbClr val="8B9BB4"/>
                </a:solidFill>
                <a:latin typeface="Aptos"/>
              </a:rPr>
              <a:t>Up from $0 in March 2026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297680" y="3200400"/>
            <a:ext cx="3352800" cy="1219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10000" b="1" i="0">
                <a:solidFill>
                  <a:srgbClr val="B4F050"/>
                </a:solidFill>
                <a:latin typeface="Aptos Display"/>
              </a:rPr>
              <a:t>340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297680" y="4495800"/>
            <a:ext cx="33528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160">
                <a:solidFill>
                  <a:srgbClr val="FFFFFF"/>
                </a:solidFill>
                <a:latin typeface="Aptos"/>
              </a:rPr>
              <a:t>PAYING TEAMS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97680" y="4876800"/>
            <a:ext cx="33528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0000"/>
              </a:lnSpc>
            </a:pPr>
            <a:r>
              <a:rPr sz="1400" b="0" i="0">
                <a:solidFill>
                  <a:srgbClr val="8B9BB4"/>
                </a:solidFill>
                <a:latin typeface="Aptos"/>
              </a:rPr>
              <a:t>28% MoM growth, no paid acquisition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955280" y="3200400"/>
            <a:ext cx="3352800" cy="1219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10000" b="1" i="0">
                <a:solidFill>
                  <a:srgbClr val="B4F050"/>
                </a:solidFill>
                <a:latin typeface="Aptos Display"/>
              </a:rPr>
              <a:t>128%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955280" y="4495800"/>
            <a:ext cx="33528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160">
                <a:solidFill>
                  <a:srgbClr val="FFFFFF"/>
                </a:solidFill>
                <a:latin typeface="Aptos"/>
              </a:rPr>
              <a:t>NET REVENUE RETENTION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55280" y="4876800"/>
            <a:ext cx="33528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0000"/>
              </a:lnSpc>
            </a:pPr>
            <a:r>
              <a:rPr sz="1400" b="0" i="0">
                <a:solidFill>
                  <a:srgbClr val="8B9BB4"/>
                </a:solidFill>
                <a:latin typeface="Aptos"/>
              </a:rPr>
              <a:t>Expansion outpacing churn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A1628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640080" y="3672840"/>
            <a:ext cx="9448800" cy="15240"/>
          </a:xfrm>
          <a:prstGeom prst="rect">
            <a:avLst/>
          </a:prstGeom>
          <a:solidFill>
            <a:srgbClr val="1F314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640080" y="4282440"/>
            <a:ext cx="9448800" cy="7620"/>
          </a:xfrm>
          <a:prstGeom prst="rect">
            <a:avLst/>
          </a:prstGeom>
          <a:solidFill>
            <a:srgbClr val="1F314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640080" y="4815840"/>
            <a:ext cx="9448800" cy="7620"/>
          </a:xfrm>
          <a:prstGeom prst="rect">
            <a:avLst/>
          </a:prstGeom>
          <a:solidFill>
            <a:srgbClr val="1F314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640080" y="5349240"/>
            <a:ext cx="9448800" cy="7620"/>
          </a:xfrm>
          <a:prstGeom prst="rect">
            <a:avLst/>
          </a:prstGeom>
          <a:solidFill>
            <a:srgbClr val="1F314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640080" y="5882640"/>
            <a:ext cx="9448800" cy="7620"/>
          </a:xfrm>
          <a:prstGeom prst="rect">
            <a:avLst/>
          </a:prstGeom>
          <a:solidFill>
            <a:srgbClr val="1F314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40080" y="42672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8B9BB4"/>
                </a:solidFill>
                <a:latin typeface="Aptos"/>
              </a:rPr>
              <a:t>[COMPANY] / SEED ROUND / 2026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572000" y="426720"/>
            <a:ext cx="7010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60">
                <a:solidFill>
                  <a:srgbClr val="B4F050"/>
                </a:solidFill>
                <a:latin typeface="Aptos"/>
              </a:rPr>
              <a:t>08 / 10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9906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40">
                <a:solidFill>
                  <a:srgbClr val="B4F050"/>
                </a:solidFill>
                <a:latin typeface="Aptos"/>
              </a:rPr>
              <a:t>COMPETITION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1767840"/>
            <a:ext cx="10911840" cy="2438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5000"/>
              </a:lnSpc>
            </a:pPr>
            <a:r>
              <a:rPr sz="5600" b="1" i="0">
                <a:solidFill>
                  <a:srgbClr val="FFFFFF"/>
                </a:solidFill>
                <a:latin typeface="Aptos Display"/>
              </a:rPr>
              <a:t>We win where incumbents can't pivot.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992880" y="32918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100" b="1" i="0" spc="200">
                <a:solidFill>
                  <a:srgbClr val="B4F050"/>
                </a:solidFill>
                <a:latin typeface="Aptos"/>
              </a:rPr>
              <a:t>[COMPANY]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516880" y="32918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100" b="1" i="0" spc="200">
                <a:solidFill>
                  <a:srgbClr val="8B9BB4"/>
                </a:solidFill>
                <a:latin typeface="Aptos"/>
              </a:rPr>
              <a:t>INCUMBENT 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040880" y="32918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100" b="1" i="0" spc="200">
                <a:solidFill>
                  <a:srgbClr val="8B9BB4"/>
                </a:solidFill>
                <a:latin typeface="Aptos"/>
              </a:rPr>
              <a:t>INCUMBENT B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564880" y="32918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100" b="1" i="0" spc="200">
                <a:solidFill>
                  <a:srgbClr val="8B9BB4"/>
                </a:solidFill>
                <a:latin typeface="Aptos"/>
              </a:rPr>
              <a:t>OPEN-SOURCE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080" y="3901440"/>
            <a:ext cx="33528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FFFFFF"/>
                </a:solidFill>
                <a:latin typeface="Aptos"/>
              </a:rPr>
              <a:t>Time to value &lt; 10 min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92880" y="39014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B4F050"/>
                </a:solidFill>
                <a:latin typeface="Aptos Display"/>
              </a:rPr>
              <a:t>●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516880" y="39014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8B9BB4"/>
                </a:solidFill>
                <a:latin typeface="Aptos Display"/>
              </a:rPr>
              <a:t>○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040880" y="39014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8B9BB4"/>
                </a:solidFill>
                <a:latin typeface="Aptos Display"/>
              </a:rPr>
              <a:t>○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564880" y="39014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8B9BB4"/>
                </a:solidFill>
                <a:latin typeface="Aptos Display"/>
              </a:rPr>
              <a:t>○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40080" y="4434840"/>
            <a:ext cx="33528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FFFFFF"/>
                </a:solidFill>
                <a:latin typeface="Aptos"/>
              </a:rPr>
              <a:t>Native AI co-pilot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992880" y="44348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B4F050"/>
                </a:solidFill>
                <a:latin typeface="Aptos Display"/>
              </a:rPr>
              <a:t>●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516880" y="44348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8B9BB4"/>
                </a:solidFill>
                <a:latin typeface="Aptos Display"/>
              </a:rPr>
              <a:t>○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040880" y="44348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B4F050"/>
                </a:solidFill>
                <a:latin typeface="Aptos Display"/>
              </a:rPr>
              <a:t>●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564880" y="44348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8B9BB4"/>
                </a:solidFill>
                <a:latin typeface="Aptos Display"/>
              </a:rPr>
              <a:t>○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40080" y="4968240"/>
            <a:ext cx="33528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FFFFFF"/>
                </a:solidFill>
                <a:latin typeface="Aptos"/>
              </a:rPr>
              <a:t>Self-serve onboarding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992880" y="49682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B4F050"/>
                </a:solidFill>
                <a:latin typeface="Aptos Display"/>
              </a:rPr>
              <a:t>●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516880" y="49682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8B9BB4"/>
                </a:solidFill>
                <a:latin typeface="Aptos Display"/>
              </a:rPr>
              <a:t>○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040880" y="49682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8B9BB4"/>
                </a:solidFill>
                <a:latin typeface="Aptos Display"/>
              </a:rPr>
              <a:t>○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564880" y="49682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B4F050"/>
                </a:solidFill>
                <a:latin typeface="Aptos Display"/>
              </a:rPr>
              <a:t>●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40080" y="5501640"/>
            <a:ext cx="33528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FFFFFF"/>
                </a:solidFill>
                <a:latin typeface="Aptos"/>
              </a:rPr>
              <a:t>Enterprise security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992880" y="55016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B4F050"/>
                </a:solidFill>
                <a:latin typeface="Aptos Display"/>
              </a:rPr>
              <a:t>●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516880" y="55016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B4F050"/>
                </a:solidFill>
                <a:latin typeface="Aptos Display"/>
              </a:rPr>
              <a:t>●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040880" y="55016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B4F050"/>
                </a:solidFill>
                <a:latin typeface="Aptos Display"/>
              </a:rPr>
              <a:t>●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564880" y="55016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8B9BB4"/>
                </a:solidFill>
                <a:latin typeface="Aptos Display"/>
              </a:rPr>
              <a:t>○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A1628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Oval 1"/>
          <p:cNvSpPr/>
          <p:nvPr/>
        </p:nvSpPr>
        <p:spPr>
          <a:xfrm>
            <a:off x="1097280" y="3139440"/>
            <a:ext cx="1524000" cy="1524000"/>
          </a:xfrm>
          <a:prstGeom prst="ellipse">
            <a:avLst/>
          </a:prstGeom>
          <a:solidFill>
            <a:srgbClr val="12234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Oval 2"/>
          <p:cNvSpPr/>
          <p:nvPr/>
        </p:nvSpPr>
        <p:spPr>
          <a:xfrm>
            <a:off x="3840480" y="3139440"/>
            <a:ext cx="1524000" cy="1524000"/>
          </a:xfrm>
          <a:prstGeom prst="ellipse">
            <a:avLst/>
          </a:prstGeom>
          <a:solidFill>
            <a:srgbClr val="12234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Oval 3"/>
          <p:cNvSpPr/>
          <p:nvPr/>
        </p:nvSpPr>
        <p:spPr>
          <a:xfrm>
            <a:off x="6583680" y="3139440"/>
            <a:ext cx="1524000" cy="1524000"/>
          </a:xfrm>
          <a:prstGeom prst="ellipse">
            <a:avLst/>
          </a:prstGeom>
          <a:solidFill>
            <a:srgbClr val="12234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Oval 4"/>
          <p:cNvSpPr/>
          <p:nvPr/>
        </p:nvSpPr>
        <p:spPr>
          <a:xfrm>
            <a:off x="9326880" y="3139440"/>
            <a:ext cx="1524000" cy="1524000"/>
          </a:xfrm>
          <a:prstGeom prst="ellipse">
            <a:avLst/>
          </a:prstGeom>
          <a:solidFill>
            <a:srgbClr val="12234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42672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8B9BB4"/>
                </a:solidFill>
                <a:latin typeface="Aptos"/>
              </a:rPr>
              <a:t>[COMPANY] / SEED ROUND / 2026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572000" y="426720"/>
            <a:ext cx="7010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60">
                <a:solidFill>
                  <a:srgbClr val="B4F050"/>
                </a:solidFill>
                <a:latin typeface="Aptos"/>
              </a:rPr>
              <a:t>09 / 10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9906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40">
                <a:solidFill>
                  <a:srgbClr val="B4F050"/>
                </a:solidFill>
                <a:latin typeface="Aptos"/>
              </a:rPr>
              <a:t>TEAM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1767840"/>
            <a:ext cx="10911840" cy="2438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5000"/>
              </a:lnSpc>
            </a:pPr>
            <a:r>
              <a:rPr sz="5600" b="1" i="0">
                <a:solidFill>
                  <a:srgbClr val="FFFFFF"/>
                </a:solidFill>
                <a:latin typeface="Aptos Display"/>
              </a:rPr>
              <a:t>Four people who've built this before.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7280" y="373380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000" b="0" i="0" spc="200">
                <a:solidFill>
                  <a:srgbClr val="8B9BB4"/>
                </a:solidFill>
                <a:latin typeface="Aptos"/>
              </a:rPr>
              <a:t>[ PHOTO ]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4815840"/>
            <a:ext cx="25908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FFFFFF"/>
                </a:solidFill>
                <a:latin typeface="Aptos Display"/>
              </a:rPr>
              <a:t>Founder Name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0080" y="5227320"/>
            <a:ext cx="25908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160">
                <a:solidFill>
                  <a:srgbClr val="B4F050"/>
                </a:solidFill>
                <a:latin typeface="Aptos"/>
              </a:rPr>
              <a:t>CEO &amp; CO-FOUNDER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0080" y="5486400"/>
            <a:ext cx="2590800" cy="762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300" b="0" i="0">
                <a:solidFill>
                  <a:srgbClr val="8B9BB4"/>
                </a:solidFill>
                <a:latin typeface="Aptos"/>
              </a:rPr>
              <a:t>Previously led [team] at [company]. 10 yrs in [domain].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840480" y="373380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000" b="0" i="0" spc="200">
                <a:solidFill>
                  <a:srgbClr val="8B9BB4"/>
                </a:solidFill>
                <a:latin typeface="Aptos"/>
              </a:rPr>
              <a:t>[ PHOTO ]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383280" y="4815840"/>
            <a:ext cx="25908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FFFFFF"/>
                </a:solidFill>
                <a:latin typeface="Aptos Display"/>
              </a:rPr>
              <a:t>Co-founder Name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83280" y="5227320"/>
            <a:ext cx="25908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160">
                <a:solidFill>
                  <a:srgbClr val="B4F050"/>
                </a:solidFill>
                <a:latin typeface="Aptos"/>
              </a:rPr>
              <a:t>CTO &amp; CO-FOUNDER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383280" y="5486400"/>
            <a:ext cx="2590800" cy="762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300" b="0" i="0">
                <a:solidFill>
                  <a:srgbClr val="8B9BB4"/>
                </a:solidFill>
                <a:latin typeface="Aptos"/>
              </a:rPr>
              <a:t>Previously staff engineer at [company]. Built [thing] at scale.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83680" y="373380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000" b="0" i="0" spc="200">
                <a:solidFill>
                  <a:srgbClr val="8B9BB4"/>
                </a:solidFill>
                <a:latin typeface="Aptos"/>
              </a:rPr>
              <a:t>[ PHOTO ]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26480" y="4815840"/>
            <a:ext cx="25908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FFFFFF"/>
                </a:solidFill>
                <a:latin typeface="Aptos Display"/>
              </a:rPr>
              <a:t>Team Member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126480" y="5227320"/>
            <a:ext cx="25908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160">
                <a:solidFill>
                  <a:srgbClr val="B4F050"/>
                </a:solidFill>
                <a:latin typeface="Aptos"/>
              </a:rPr>
              <a:t>HEAD OF DESIGN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126480" y="5486400"/>
            <a:ext cx="2590800" cy="762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300" b="0" i="0">
                <a:solidFill>
                  <a:srgbClr val="8B9BB4"/>
                </a:solidFill>
                <a:latin typeface="Aptos"/>
              </a:rPr>
              <a:t>Previously design lead at [company]. Shipped [product].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326880" y="373380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000" b="0" i="0" spc="200">
                <a:solidFill>
                  <a:srgbClr val="8B9BB4"/>
                </a:solidFill>
                <a:latin typeface="Aptos"/>
              </a:rPr>
              <a:t>[ PHOTO ]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869680" y="4815840"/>
            <a:ext cx="25908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FFFFFF"/>
                </a:solidFill>
                <a:latin typeface="Aptos Display"/>
              </a:rPr>
              <a:t>Team Member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869680" y="5227320"/>
            <a:ext cx="25908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160">
                <a:solidFill>
                  <a:srgbClr val="B4F050"/>
                </a:solidFill>
                <a:latin typeface="Aptos"/>
              </a:rPr>
              <a:t>HEAD OF GTM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69680" y="5486400"/>
            <a:ext cx="2590800" cy="762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300" b="0" i="0">
                <a:solidFill>
                  <a:srgbClr val="8B9BB4"/>
                </a:solidFill>
                <a:latin typeface="Aptos"/>
              </a:rPr>
              <a:t>Previously growth lead at [company]. Took [product] to $20M ARR.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A1628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640080" y="3870960"/>
            <a:ext cx="10911840" cy="91440"/>
          </a:xfrm>
          <a:prstGeom prst="rect">
            <a:avLst/>
          </a:prstGeom>
          <a:solidFill>
            <a:srgbClr val="12234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640080" y="3870960"/>
            <a:ext cx="4907280" cy="91440"/>
          </a:xfrm>
          <a:prstGeom prst="rect">
            <a:avLst/>
          </a:prstGeom>
          <a:solidFill>
            <a:srgbClr val="B4F05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640080" y="4480560"/>
            <a:ext cx="10911840" cy="91440"/>
          </a:xfrm>
          <a:prstGeom prst="rect">
            <a:avLst/>
          </a:prstGeom>
          <a:solidFill>
            <a:srgbClr val="12234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640080" y="4480560"/>
            <a:ext cx="3268980" cy="91440"/>
          </a:xfrm>
          <a:prstGeom prst="rect">
            <a:avLst/>
          </a:prstGeom>
          <a:solidFill>
            <a:srgbClr val="B4F05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640080" y="5090160"/>
            <a:ext cx="10911840" cy="91440"/>
          </a:xfrm>
          <a:prstGeom prst="rect">
            <a:avLst/>
          </a:prstGeom>
          <a:solidFill>
            <a:srgbClr val="12234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640080" y="5090160"/>
            <a:ext cx="1630680" cy="91440"/>
          </a:xfrm>
          <a:prstGeom prst="rect">
            <a:avLst/>
          </a:prstGeom>
          <a:solidFill>
            <a:srgbClr val="B4F05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ectangle 7"/>
          <p:cNvSpPr/>
          <p:nvPr/>
        </p:nvSpPr>
        <p:spPr>
          <a:xfrm>
            <a:off x="640080" y="5699760"/>
            <a:ext cx="10911840" cy="91440"/>
          </a:xfrm>
          <a:prstGeom prst="rect">
            <a:avLst/>
          </a:prstGeom>
          <a:solidFill>
            <a:srgbClr val="12234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640080" y="5699760"/>
            <a:ext cx="1089660" cy="91440"/>
          </a:xfrm>
          <a:prstGeom prst="rect">
            <a:avLst/>
          </a:prstGeom>
          <a:solidFill>
            <a:srgbClr val="B4F05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640080" y="42672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8B9BB4"/>
                </a:solidFill>
                <a:latin typeface="Aptos"/>
              </a:rPr>
              <a:t>[COMPANY] / SEED ROUND / 2026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72000" y="426720"/>
            <a:ext cx="7010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60">
                <a:solidFill>
                  <a:srgbClr val="B4F050"/>
                </a:solidFill>
                <a:latin typeface="Aptos"/>
              </a:rPr>
              <a:t>10 / 10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0080" y="9906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40">
                <a:solidFill>
                  <a:srgbClr val="B4F050"/>
                </a:solidFill>
                <a:latin typeface="Aptos"/>
              </a:rPr>
              <a:t>THE ASK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0080" y="1767840"/>
            <a:ext cx="10911840" cy="2438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5000"/>
              </a:lnSpc>
            </a:pPr>
            <a:r>
              <a:rPr sz="5600" b="1" i="0">
                <a:solidFill>
                  <a:srgbClr val="FFFFFF"/>
                </a:solidFill>
                <a:latin typeface="Aptos Display"/>
              </a:rPr>
              <a:t>Raising $2.5M seed to ship v2 and close 200 more teams.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0080" y="3124200"/>
            <a:ext cx="1091184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00">
                <a:solidFill>
                  <a:srgbClr val="B4F050"/>
                </a:solidFill>
                <a:latin typeface="Aptos"/>
              </a:rPr>
              <a:t>USE OF FUNDS — 18 MONTH RUNWAY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080" y="3581400"/>
            <a:ext cx="8382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FFFFFF"/>
                </a:solidFill>
                <a:latin typeface="Aptos"/>
              </a:rPr>
              <a:t>Engineering hires  —  3 senior engineers, 1 ML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906000" y="3581400"/>
            <a:ext cx="164592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600" b="1" i="0">
                <a:solidFill>
                  <a:srgbClr val="B4F050"/>
                </a:solidFill>
                <a:latin typeface="Aptos"/>
              </a:rPr>
              <a:t>45%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0080" y="4191000"/>
            <a:ext cx="8382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FFFFFF"/>
                </a:solidFill>
                <a:latin typeface="Aptos"/>
              </a:rPr>
              <a:t>GTM &amp; sales  —  2 AEs, 1 BDR, demand-gen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906000" y="4191000"/>
            <a:ext cx="164592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600" b="1" i="0">
                <a:solidFill>
                  <a:srgbClr val="B4F050"/>
                </a:solidFill>
                <a:latin typeface="Aptos"/>
              </a:rPr>
              <a:t>30%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40080" y="4800600"/>
            <a:ext cx="8382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FFFFFF"/>
                </a:solidFill>
                <a:latin typeface="Aptos"/>
              </a:rPr>
              <a:t>Infrastructure &amp; AI compute  —  model training + inference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906000" y="4800600"/>
            <a:ext cx="164592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600" b="1" i="0">
                <a:solidFill>
                  <a:srgbClr val="B4F050"/>
                </a:solidFill>
                <a:latin typeface="Aptos"/>
              </a:rPr>
              <a:t>15%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40080" y="5410200"/>
            <a:ext cx="8382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FFFFFF"/>
                </a:solidFill>
                <a:latin typeface="Aptos"/>
              </a:rPr>
              <a:t>Operations &amp; reserve  —  legal, finance, buffer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906000" y="5410200"/>
            <a:ext cx="164592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600" b="1" i="0">
                <a:solidFill>
                  <a:srgbClr val="B4F050"/>
                </a:solidFill>
                <a:latin typeface="Aptos"/>
              </a:rPr>
              <a:t>10%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40080" y="6248400"/>
            <a:ext cx="990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8B9BB4"/>
                </a:solidFill>
                <a:latin typeface="Aptos"/>
              </a:rPr>
              <a:t>LET'S TALK  ·  founder@company.com  ·  @companyhandle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Velocity — Founder Pitch Deck</dc:title>
  <dc:subject/>
  <dc:creator>Apollo's Templates</dc:creator>
  <cp:keywords/>
  <dc:description>Free PowerPoint template from apollostemplates.com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