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3931920"/>
            <a:ext cx="15192000" cy="420624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4846320"/>
            <a:ext cx="13792000" cy="310896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1592000" y="-1500000"/>
            <a:ext cx="2926080" cy="292608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1094720" y="365760"/>
            <a:ext cx="457200" cy="4572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91440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2563EB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0584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6400" b="1" i="0">
                <a:solidFill>
                  <a:srgbClr val="0F2A4D"/>
                </a:solidFill>
                <a:latin typeface="Aptos Display"/>
              </a:rPr>
              <a:t>Your headline</a:t>
            </a:r>
          </a:p>
          <a:p>
            <a:pPr algn="l">
              <a:lnSpc>
                <a:spcPct val="105000"/>
              </a:lnSpc>
            </a:pPr>
            <a:r>
              <a:rPr sz="6400" b="1" i="0">
                <a:solidFill>
                  <a:srgbClr val="0F2A4D"/>
                </a:solidFill>
                <a:latin typeface="Aptos Display"/>
              </a:rPr>
              <a:t>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0233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64748B"/>
                </a:solidFill>
                <a:latin typeface="Aptos"/>
              </a:rPr>
              <a:t>A short, useful subtitle that frames what this deck is about.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1097280"/>
            <a:ext cx="27432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0" b="1" i="0">
                <a:solidFill>
                  <a:srgbClr val="2563EB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29184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64748B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657600"/>
            <a:ext cx="100584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4800" b="1" i="0">
                <a:solidFill>
                  <a:srgbClr val="0F2A4D"/>
                </a:solidFill>
                <a:latin typeface="Aptos Display"/>
              </a:rPr>
              <a:t>Section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2563EB"/>
                </a:solidFill>
                <a:latin typeface="Aptos"/>
              </a:rPr>
              <a:t>02 /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4D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828800"/>
            <a:ext cx="105156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4748B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651760"/>
            <a:ext cx="10058400" cy="2743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0F2A4D"/>
                </a:solidFill>
                <a:latin typeface="Aptos"/>
              </a:rPr>
              <a:t>•  </a:t>
            </a:r>
            <a:r>
              <a:rPr sz="1800">
                <a:solidFill>
                  <a:srgbClr val="0F2A4D"/>
                </a:solidFill>
                <a:latin typeface="Aptos"/>
              </a:rPr>
              <a:t>First key point — keep it to one idea per line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0F2A4D"/>
                </a:solidFill>
                <a:latin typeface="Aptos"/>
              </a:rPr>
              <a:t>•  </a:t>
            </a:r>
            <a:r>
              <a:rPr sz="1800">
                <a:solidFill>
                  <a:srgbClr val="0F2A4D"/>
                </a:solidFill>
                <a:latin typeface="Aptos"/>
              </a:rPr>
              <a:t>Second key point — strong verbs, short clauses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0F2A4D"/>
                </a:solidFill>
                <a:latin typeface="Aptos"/>
              </a:rPr>
              <a:t>•  </a:t>
            </a:r>
            <a:r>
              <a:rPr sz="1800">
                <a:solidFill>
                  <a:srgbClr val="0F2A4D"/>
                </a:solidFill>
                <a:latin typeface="Aptos"/>
              </a:rPr>
              <a:t>Third key point — pair with a supporting detail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0F2A4D"/>
                </a:solidFill>
                <a:latin typeface="Aptos"/>
              </a:rPr>
              <a:t>•  </a:t>
            </a:r>
            <a:r>
              <a:rPr sz="1800">
                <a:solidFill>
                  <a:srgbClr val="0F2A4D"/>
                </a:solidFill>
                <a:latin typeface="Aptos"/>
              </a:rPr>
              <a:t>Fourth key point — drop bullets you don't need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2563EB"/>
                </a:solidFill>
                <a:latin typeface="Aptos"/>
              </a:rPr>
              <a:t>03 /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4D"/>
                </a:solidFill>
                <a:latin typeface="Aptos Display"/>
              </a:rPr>
              <a:t>Compare two things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920240"/>
            <a:ext cx="5029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2563EB"/>
                </a:solidFill>
                <a:latin typeface="Aptos"/>
              </a:rPr>
              <a:t>OPTION 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286000"/>
            <a:ext cx="50292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2A4D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108960"/>
            <a:ext cx="5029200" cy="2286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0F2A4D"/>
                </a:solidFill>
                <a:latin typeface="Aptos"/>
              </a:rPr>
              <a:t>•  </a:t>
            </a:r>
            <a:r>
              <a:rPr sz="1600">
                <a:solidFill>
                  <a:srgbClr val="0F2A4D"/>
                </a:solidFill>
                <a:latin typeface="Aptos"/>
              </a:rPr>
              <a:t>Supporting point one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0F2A4D"/>
                </a:solidFill>
                <a:latin typeface="Aptos"/>
              </a:rPr>
              <a:t>•  </a:t>
            </a:r>
            <a:r>
              <a:rPr sz="1600">
                <a:solidFill>
                  <a:srgbClr val="0F2A4D"/>
                </a:solidFill>
                <a:latin typeface="Aptos"/>
              </a:rPr>
              <a:t>Supporting point two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0F2A4D"/>
                </a:solidFill>
                <a:latin typeface="Aptos"/>
              </a:rPr>
              <a:t>•  </a:t>
            </a:r>
            <a:r>
              <a:rPr sz="1600">
                <a:solidFill>
                  <a:srgbClr val="0F2A4D"/>
                </a:solidFill>
                <a:latin typeface="Aptos"/>
              </a:rPr>
              <a:t>Supporting point three</a:t>
            </a:r>
          </a:p>
        </p:txBody>
      </p:sp>
      <p:sp>
        <p:nvSpPr>
          <p:cNvPr id="9" name="Rectangle 8"/>
          <p:cNvSpPr/>
          <p:nvPr/>
        </p:nvSpPr>
        <p:spPr>
          <a:xfrm>
            <a:off x="5943600" y="1920240"/>
            <a:ext cx="18288" cy="32004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309360" y="1920240"/>
            <a:ext cx="5029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2563EB"/>
                </a:solidFill>
                <a:latin typeface="Aptos"/>
              </a:rPr>
              <a:t>OPTION 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2286000"/>
            <a:ext cx="50292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2A4D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3108960"/>
            <a:ext cx="5029200" cy="2286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0F2A4D"/>
                </a:solidFill>
                <a:latin typeface="Aptos"/>
              </a:rPr>
              <a:t>•  </a:t>
            </a:r>
            <a:r>
              <a:rPr sz="1600">
                <a:solidFill>
                  <a:srgbClr val="0F2A4D"/>
                </a:solidFill>
                <a:latin typeface="Aptos"/>
              </a:rPr>
              <a:t>Supporting point one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0F2A4D"/>
                </a:solidFill>
                <a:latin typeface="Aptos"/>
              </a:rPr>
              <a:t>•  </a:t>
            </a:r>
            <a:r>
              <a:rPr sz="1600">
                <a:solidFill>
                  <a:srgbClr val="0F2A4D"/>
                </a:solidFill>
                <a:latin typeface="Aptos"/>
              </a:rPr>
              <a:t>Supporting point two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0F2A4D"/>
                </a:solidFill>
                <a:latin typeface="Aptos"/>
              </a:rPr>
              <a:t>•  </a:t>
            </a:r>
            <a:r>
              <a:rPr sz="1600">
                <a:solidFill>
                  <a:srgbClr val="0F2A4D"/>
                </a:solidFill>
                <a:latin typeface="Aptos"/>
              </a:rPr>
              <a:t>Supporting point three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2563EB"/>
                </a:solidFill>
                <a:latin typeface="Aptos"/>
              </a:rPr>
              <a:t>04 /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4D"/>
                </a:solidFill>
                <a:latin typeface="Aptos Display"/>
              </a:rPr>
              <a:t>Image + caption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1920240"/>
            <a:ext cx="6858000" cy="329184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1920240"/>
            <a:ext cx="6858000" cy="32918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Replace with your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0" y="1920240"/>
            <a:ext cx="36576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2563EB"/>
                </a:solidFill>
                <a:latin typeface="Aptos"/>
              </a:rPr>
              <a:t>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31720"/>
            <a:ext cx="36576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2000" b="1" i="0">
                <a:solidFill>
                  <a:srgbClr val="0F2A4D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4023360"/>
            <a:ext cx="36576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Add a short supporting paragraph if more context is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2563EB"/>
                </a:solidFill>
                <a:latin typeface="Aptos"/>
              </a:rPr>
              <a:t>05 /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365760"/>
            <a:ext cx="182880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2563EB"/>
                </a:solidFill>
                <a:latin typeface="Aptos Display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1680" y="1463040"/>
            <a:ext cx="91440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3200" b="0" i="1">
                <a:solidFill>
                  <a:srgbClr val="0F2A4D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11680" y="4114800"/>
            <a:ext cx="7315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64748B"/>
                </a:solidFill>
                <a:latin typeface="Aptos"/>
              </a:rPr>
              <a:t>— Source or author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2563EB"/>
                </a:solidFill>
                <a:latin typeface="Aptos"/>
              </a:rPr>
              <a:t>06 /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2A4D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2563EB"/>
                </a:solidFill>
                <a:latin typeface="Aptos Display"/>
              </a:rPr>
              <a:t>87%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2A4D"/>
                </a:solidFill>
                <a:latin typeface="Aptos Display"/>
              </a:rPr>
              <a:t>Outcome metric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2563EB"/>
                </a:solidFill>
                <a:latin typeface="Aptos Display"/>
              </a:rPr>
              <a:t>3.4x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2A4D"/>
                </a:solidFill>
                <a:latin typeface="Aptos Display"/>
              </a:rPr>
              <a:t>Improvement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6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What you compared against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52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2563EB"/>
                </a:solidFill>
                <a:latin typeface="Aptos Display"/>
              </a:rPr>
              <a:t>$1.2M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2A4D"/>
                </a:solidFill>
                <a:latin typeface="Aptos Display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4748B"/>
                </a:solidFill>
                <a:latin typeface="Aptos"/>
              </a:rPr>
              <a:t>Annualized estimate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4748B"/>
                </a:solidFill>
                <a:latin typeface="Aptos"/>
              </a:rPr>
              <a:t>Presentation title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2563EB"/>
                </a:solidFill>
                <a:latin typeface="Aptos"/>
              </a:rPr>
              <a:t>07 /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3931920"/>
            <a:ext cx="15192000" cy="420624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4846320"/>
            <a:ext cx="13792000" cy="310896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1592000" y="-1500000"/>
            <a:ext cx="2926080" cy="2926080"/>
          </a:xfrm>
          <a:prstGeom prst="ellipse">
            <a:avLst/>
          </a:prstGeom>
          <a:solidFill>
            <a:srgbClr val="BFDB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1094720" y="365760"/>
            <a:ext cx="457200" cy="45720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91440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2563EB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05840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8800" b="1" i="0">
                <a:solidFill>
                  <a:srgbClr val="0F2A4D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657600"/>
            <a:ext cx="100584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400" b="1" i="0">
                <a:solidFill>
                  <a:srgbClr val="2563EB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023360"/>
            <a:ext cx="10058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F2A4D"/>
                </a:solidFill>
                <a:latin typeface="Aptos"/>
              </a:rPr>
              <a:t>your.name@example.com   ·   yourwebsite.com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Waves — Blue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