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B2777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4A0E2F"/>
                </a:solidFill>
                <a:latin typeface="Aptos Display"/>
              </a:rPr>
              <a:t>Your headline</a:t>
            </a:r>
          </a:p>
          <a:p>
            <a:pPr algn="l">
              <a:lnSpc>
                <a:spcPct val="105000"/>
              </a:lnSpc>
            </a:pPr>
            <a:r>
              <a:rPr sz="6400" b="1" i="0">
                <a:solidFill>
                  <a:srgbClr val="4A0E2F"/>
                </a:solidFill>
                <a:latin typeface="Aptos Display"/>
              </a:rPr>
              <a:t>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6B5167"/>
                </a:solidFill>
                <a:latin typeface="Aptos"/>
              </a:rPr>
              <a:t>A short, useful subtitle that frames what this deck is about.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1097280"/>
            <a:ext cx="27432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6000" b="1" i="0">
                <a:solidFill>
                  <a:srgbClr val="DB2777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29184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6B5167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6576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4800" b="1" i="0">
                <a:solidFill>
                  <a:srgbClr val="4A0E2F"/>
                </a:solidFill>
                <a:latin typeface="Aptos Display"/>
              </a:rPr>
              <a:t>Section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02 /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4A0E2F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828800"/>
            <a:ext cx="105156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5167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51760"/>
            <a:ext cx="10058400" cy="2743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4A0E2F"/>
                </a:solidFill>
                <a:latin typeface="Aptos"/>
              </a:rPr>
              <a:t>•  </a:t>
            </a:r>
            <a:r>
              <a:rPr sz="1800">
                <a:solidFill>
                  <a:srgbClr val="4A0E2F"/>
                </a:solidFill>
                <a:latin typeface="Aptos"/>
              </a:rPr>
              <a:t>First key point — keep it to one idea per line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4A0E2F"/>
                </a:solidFill>
                <a:latin typeface="Aptos"/>
              </a:rPr>
              <a:t>•  </a:t>
            </a:r>
            <a:r>
              <a:rPr sz="1800">
                <a:solidFill>
                  <a:srgbClr val="4A0E2F"/>
                </a:solidFill>
                <a:latin typeface="Aptos"/>
              </a:rPr>
              <a:t>Second key point — strong verbs, short clauses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4A0E2F"/>
                </a:solidFill>
                <a:latin typeface="Aptos"/>
              </a:rPr>
              <a:t>•  </a:t>
            </a:r>
            <a:r>
              <a:rPr sz="1800">
                <a:solidFill>
                  <a:srgbClr val="4A0E2F"/>
                </a:solidFill>
                <a:latin typeface="Aptos"/>
              </a:rPr>
              <a:t>Third key point — pair with a supporting detail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800">
                <a:solidFill>
                  <a:srgbClr val="4A0E2F"/>
                </a:solidFill>
                <a:latin typeface="Aptos"/>
              </a:rPr>
              <a:t>•  </a:t>
            </a:r>
            <a:r>
              <a:rPr sz="1800">
                <a:solidFill>
                  <a:srgbClr val="4A0E2F"/>
                </a:solidFill>
                <a:latin typeface="Aptos"/>
              </a:rPr>
              <a:t>Fourth key point — drop bullets you don't need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03 /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4A0E2F"/>
                </a:solidFill>
                <a:latin typeface="Aptos Display"/>
              </a:rPr>
              <a:t>Compare two things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B2777"/>
                </a:solidFill>
                <a:latin typeface="Aptos"/>
              </a:rPr>
              <a:t>OPTION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4A0E2F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three</a:t>
            </a:r>
          </a:p>
        </p:txBody>
      </p:sp>
      <p:sp>
        <p:nvSpPr>
          <p:cNvPr id="9" name="Rectangle 8"/>
          <p:cNvSpPr/>
          <p:nvPr/>
        </p:nvSpPr>
        <p:spPr>
          <a:xfrm>
            <a:off x="5943600" y="1920240"/>
            <a:ext cx="18288" cy="3200400"/>
          </a:xfrm>
          <a:prstGeom prst="rect">
            <a:avLst/>
          </a:prstGeom>
          <a:solidFill>
            <a:srgbClr val="F3D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09360" y="1920240"/>
            <a:ext cx="5029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B2777"/>
                </a:solidFill>
                <a:latin typeface="Aptos"/>
              </a:rPr>
              <a:t>OPTION 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2286000"/>
            <a:ext cx="50292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4A0E2F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3108960"/>
            <a:ext cx="5029200" cy="2286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one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two</a:t>
            </a:r>
          </a:p>
          <a:p>
            <a:pPr>
              <a:lnSpc>
                <a:spcPct val="140000"/>
              </a:lnSpc>
              <a:spcAft>
                <a:spcPts val="800"/>
              </a:spcAft>
            </a:pPr>
            <a:r>
              <a:rPr sz="1600">
                <a:solidFill>
                  <a:srgbClr val="4A0E2F"/>
                </a:solidFill>
                <a:latin typeface="Aptos"/>
              </a:rPr>
              <a:t>•  </a:t>
            </a:r>
            <a:r>
              <a:rPr sz="1600">
                <a:solidFill>
                  <a:srgbClr val="4A0E2F"/>
                </a:solidFill>
                <a:latin typeface="Aptos"/>
              </a:rPr>
              <a:t>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04 /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4A0E2F"/>
                </a:solidFill>
                <a:latin typeface="Aptos Display"/>
              </a:rPr>
              <a:t>Image + caption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solidFill>
            <a:srgbClr val="F3D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1920240"/>
            <a:ext cx="6858000" cy="329184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sz="1400" b="0" i="0">
                <a:solidFill>
                  <a:srgbClr val="6B5167"/>
                </a:solidFill>
                <a:latin typeface="Aptos"/>
              </a:rPr>
              <a:t>Replace with your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0" y="1920240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B2777"/>
                </a:solidFill>
                <a:latin typeface="Aptos"/>
              </a:rPr>
              <a:t>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3172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2000" b="1" i="0">
                <a:solidFill>
                  <a:srgbClr val="4A0E2F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4023360"/>
            <a:ext cx="36576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167"/>
                </a:solidFill>
                <a:latin typeface="Aptos"/>
              </a:rPr>
              <a:t>Add a short supporting paragraph if more context is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05 /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365760"/>
            <a:ext cx="18288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0" b="1" i="0">
                <a:solidFill>
                  <a:srgbClr val="DB2777"/>
                </a:solidFill>
                <a:latin typeface="Aptos Display"/>
              </a:rPr>
              <a:t>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1680" y="1463040"/>
            <a:ext cx="9144000" cy="2286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</a:pPr>
            <a:r>
              <a:rPr sz="3200" b="0" i="1">
                <a:solidFill>
                  <a:srgbClr val="4A0E2F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11680" y="4114800"/>
            <a:ext cx="73152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6B5167"/>
                </a:solidFill>
                <a:latin typeface="Aptos"/>
              </a:rPr>
              <a:t>— Source or author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06 /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4937760"/>
            <a:ext cx="15192000" cy="310896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5577840"/>
            <a:ext cx="13792000" cy="22860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640080" y="640080"/>
            <a:ext cx="10058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4A0E2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1508760"/>
            <a:ext cx="548640" cy="54864"/>
          </a:xfrm>
          <a:prstGeom prst="rect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B2777"/>
                </a:solidFill>
                <a:latin typeface="Aptos Display"/>
              </a:rPr>
              <a:t>87%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4A0E2F"/>
                </a:solidFill>
                <a:latin typeface="Aptos Display"/>
              </a:rPr>
              <a:t>Outcome metric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167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B2777"/>
                </a:solidFill>
                <a:latin typeface="Aptos Display"/>
              </a:rPr>
              <a:t>3.4x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4A0E2F"/>
                </a:solidFill>
                <a:latin typeface="Aptos Display"/>
              </a:rPr>
              <a:t>Improvement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167"/>
                </a:solidFill>
                <a:latin typeface="Aptos"/>
              </a:rPr>
              <a:t>What you compared against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219456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DB2777"/>
                </a:solidFill>
                <a:latin typeface="Aptos Display"/>
              </a:rPr>
              <a:t>$1.2M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3657600"/>
            <a:ext cx="329184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4A0E2F"/>
                </a:solidFill>
                <a:latin typeface="Aptos Display"/>
              </a:rPr>
              <a:t>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114800"/>
            <a:ext cx="329184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167"/>
                </a:solidFill>
                <a:latin typeface="Aptos"/>
              </a:rPr>
              <a:t>Annualized estimate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0" i="0">
                <a:solidFill>
                  <a:srgbClr val="6B5167"/>
                </a:solidFill>
                <a:latin typeface="Aptos"/>
              </a:rPr>
              <a:t>Presentation title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20400" y="6446520"/>
            <a:ext cx="822960" cy="27432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sz="1000" b="1" i="0">
                <a:solidFill>
                  <a:srgbClr val="DB2777"/>
                </a:solidFill>
                <a:latin typeface="Aptos"/>
              </a:rPr>
              <a:t>07 /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-1500000" y="3931920"/>
            <a:ext cx="15192000" cy="420624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-800000" y="4846320"/>
            <a:ext cx="13792000" cy="310896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1592000" y="-1500000"/>
            <a:ext cx="2926080" cy="2926080"/>
          </a:xfrm>
          <a:prstGeom prst="ellipse">
            <a:avLst/>
          </a:prstGeom>
          <a:solidFill>
            <a:srgbClr val="F9A8D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1094720" y="365760"/>
            <a:ext cx="457200" cy="457200"/>
          </a:xfrm>
          <a:prstGeom prst="ellipse">
            <a:avLst/>
          </a:prstGeom>
          <a:solidFill>
            <a:srgbClr val="DB277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914400"/>
            <a:ext cx="73152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00" b="1" i="0">
                <a:solidFill>
                  <a:srgbClr val="DB2777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463040"/>
            <a:ext cx="1005840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8800" b="1" i="0">
                <a:solidFill>
                  <a:srgbClr val="4A0E2F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657600"/>
            <a:ext cx="100584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400" b="1" i="0">
                <a:solidFill>
                  <a:srgbClr val="DB2777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023360"/>
            <a:ext cx="10058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4A0E2F"/>
                </a:solidFill>
                <a:latin typeface="Aptos"/>
              </a:rPr>
              <a:t>your.name@example.com   ·   yourwebsite.com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Waves — Pink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